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1"/>
  </p:sldMasterIdLst>
  <p:notesMasterIdLst>
    <p:notesMasterId r:id="rId103"/>
  </p:notesMasterIdLst>
  <p:sldIdLst>
    <p:sldId id="378" r:id="rId2"/>
    <p:sldId id="349" r:id="rId3"/>
    <p:sldId id="350" r:id="rId4"/>
    <p:sldId id="313" r:id="rId5"/>
    <p:sldId id="314" r:id="rId6"/>
    <p:sldId id="379" r:id="rId7"/>
    <p:sldId id="315" r:id="rId8"/>
    <p:sldId id="316" r:id="rId9"/>
    <p:sldId id="317" r:id="rId10"/>
    <p:sldId id="318" r:id="rId11"/>
    <p:sldId id="319" r:id="rId12"/>
    <p:sldId id="260" r:id="rId13"/>
    <p:sldId id="323" r:id="rId14"/>
    <p:sldId id="324" r:id="rId15"/>
    <p:sldId id="380" r:id="rId16"/>
    <p:sldId id="382" r:id="rId17"/>
    <p:sldId id="381" r:id="rId18"/>
    <p:sldId id="325" r:id="rId19"/>
    <p:sldId id="331" r:id="rId20"/>
    <p:sldId id="332" r:id="rId21"/>
    <p:sldId id="333" r:id="rId22"/>
    <p:sldId id="334" r:id="rId23"/>
    <p:sldId id="335" r:id="rId24"/>
    <p:sldId id="336" r:id="rId25"/>
    <p:sldId id="337" r:id="rId26"/>
    <p:sldId id="320" r:id="rId27"/>
    <p:sldId id="321" r:id="rId28"/>
    <p:sldId id="322" r:id="rId29"/>
    <p:sldId id="384" r:id="rId30"/>
    <p:sldId id="385" r:id="rId31"/>
    <p:sldId id="383" r:id="rId32"/>
    <p:sldId id="264" r:id="rId33"/>
    <p:sldId id="265" r:id="rId34"/>
    <p:sldId id="269" r:id="rId35"/>
    <p:sldId id="353" r:id="rId36"/>
    <p:sldId id="357" r:id="rId37"/>
    <p:sldId id="390" r:id="rId38"/>
    <p:sldId id="389" r:id="rId39"/>
    <p:sldId id="358" r:id="rId40"/>
    <p:sldId id="402" r:id="rId41"/>
    <p:sldId id="405" r:id="rId42"/>
    <p:sldId id="407" r:id="rId43"/>
    <p:sldId id="409" r:id="rId44"/>
    <p:sldId id="410" r:id="rId45"/>
    <p:sldId id="411" r:id="rId46"/>
    <p:sldId id="408" r:id="rId47"/>
    <p:sldId id="401" r:id="rId48"/>
    <p:sldId id="276" r:id="rId49"/>
    <p:sldId id="404" r:id="rId50"/>
    <p:sldId id="359" r:id="rId51"/>
    <p:sldId id="388" r:id="rId52"/>
    <p:sldId id="386" r:id="rId53"/>
    <p:sldId id="387" r:id="rId54"/>
    <p:sldId id="360" r:id="rId55"/>
    <p:sldId id="361" r:id="rId56"/>
    <p:sldId id="270" r:id="rId57"/>
    <p:sldId id="347" r:id="rId58"/>
    <p:sldId id="272" r:id="rId59"/>
    <p:sldId id="344" r:id="rId60"/>
    <p:sldId id="345" r:id="rId61"/>
    <p:sldId id="346" r:id="rId62"/>
    <p:sldId id="354" r:id="rId63"/>
    <p:sldId id="355" r:id="rId64"/>
    <p:sldId id="356" r:id="rId65"/>
    <p:sldId id="274" r:id="rId66"/>
    <p:sldId id="338" r:id="rId67"/>
    <p:sldId id="339" r:id="rId68"/>
    <p:sldId id="340" r:id="rId69"/>
    <p:sldId id="342" r:id="rId70"/>
    <p:sldId id="343" r:id="rId71"/>
    <p:sldId id="367" r:id="rId72"/>
    <p:sldId id="273" r:id="rId73"/>
    <p:sldId id="277" r:id="rId74"/>
    <p:sldId id="362" r:id="rId75"/>
    <p:sldId id="365" r:id="rId76"/>
    <p:sldId id="366" r:id="rId77"/>
    <p:sldId id="364" r:id="rId78"/>
    <p:sldId id="397" r:id="rId79"/>
    <p:sldId id="278" r:id="rId80"/>
    <p:sldId id="279" r:id="rId81"/>
    <p:sldId id="363" r:id="rId82"/>
    <p:sldId id="281" r:id="rId83"/>
    <p:sldId id="301" r:id="rId84"/>
    <p:sldId id="280" r:id="rId85"/>
    <p:sldId id="303" r:id="rId86"/>
    <p:sldId id="369" r:id="rId87"/>
    <p:sldId id="392" r:id="rId88"/>
    <p:sldId id="393" r:id="rId89"/>
    <p:sldId id="394" r:id="rId90"/>
    <p:sldId id="395" r:id="rId91"/>
    <p:sldId id="396" r:id="rId92"/>
    <p:sldId id="370" r:id="rId93"/>
    <p:sldId id="371" r:id="rId94"/>
    <p:sldId id="372" r:id="rId95"/>
    <p:sldId id="374" r:id="rId96"/>
    <p:sldId id="375" r:id="rId97"/>
    <p:sldId id="376" r:id="rId98"/>
    <p:sldId id="377" r:id="rId99"/>
    <p:sldId id="368" r:id="rId100"/>
    <p:sldId id="304" r:id="rId101"/>
    <p:sldId id="305" r:id="rId102"/>
  </p:sldIdLst>
  <p:sldSz cx="10160000" cy="5715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rinton" initials="CB [5]" lastIdx="1" clrIdx="0"/>
  <p:cmAuthor id="2" name="Christopher Brinton" initials="CB [6]"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529"/>
    <p:restoredTop sz="88349"/>
  </p:normalViewPr>
  <p:slideViewPr>
    <p:cSldViewPr snapToGrid="0" snapToObjects="1">
      <p:cViewPr>
        <p:scale>
          <a:sx n="119" d="100"/>
          <a:sy n="119" d="100"/>
        </p:scale>
        <p:origin x="23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notesMaster" Target="notesMasters/notesMaster1.xml"/><Relationship Id="rId104" Type="http://schemas.openxmlformats.org/officeDocument/2006/relationships/commentAuthors" Target="commentAuthors.xml"/><Relationship Id="rId105" Type="http://schemas.openxmlformats.org/officeDocument/2006/relationships/presProps" Target="presProps.xml"/><Relationship Id="rId106" Type="http://schemas.openxmlformats.org/officeDocument/2006/relationships/viewProps" Target="viewProps.xml"/><Relationship Id="rId107"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png>
</file>

<file path=ppt/media/image10.png>
</file>

<file path=ppt/media/image11.png>
</file>

<file path=ppt/media/image12.png>
</file>

<file path=ppt/media/image13.png>
</file>

<file path=ppt/media/image2.png>
</file>

<file path=ppt/media/image20.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gif>
</file>

<file path=ppt/media/image51.jpg>
</file>

<file path=ppt/media/image52.png>
</file>

<file path=ppt/media/image53.png>
</file>

<file path=ppt/media/image54.gif>
</file>

<file path=ppt/media/image55.gif>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jpg>
</file>

<file path=ppt/media/image64.jp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png>
</file>

<file path=ppt/media/image83.png>
</file>

<file path=ppt/media/image84.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071398-D366-8149-82EE-3A6AAACC696E}" type="datetimeFigureOut">
              <a:rPr lang="en-US" smtClean="0"/>
              <a:t>6/25/18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E0DA65-0B17-1C42-A4D8-F0A0E4400594}" type="slidenum">
              <a:rPr lang="en-US" smtClean="0"/>
              <a:t>‹#›</a:t>
            </a:fld>
            <a:endParaRPr lang="en-US"/>
          </a:p>
        </p:txBody>
      </p:sp>
    </p:spTree>
    <p:extLst>
      <p:ext uri="{BB962C8B-B14F-4D97-AF65-F5344CB8AC3E}">
        <p14:creationId xmlns:p14="http://schemas.microsoft.com/office/powerpoint/2010/main" val="317232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medium.com/human-in-a-machine-world/mae-and-rmse-which-metric-is-better-e60ac3bde13d" TargetMode="External"/><Relationship Id="rId4" Type="http://schemas.openxmlformats.org/officeDocument/2006/relationships/hyperlink" Target="https://stats.stackexchange.com/questions/48267/mean-absolute-error-or-root-mean-squared-error" TargetMode="External"/><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Here is a block diagram of what we do in this paper.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This diagram has 4 main parts, starting from the input. The input consists of three different sources, as we mentioned in the system architecture slide 3. </a:t>
            </a:r>
          </a:p>
          <a:p>
            <a:r>
              <a:rPr lang="en-US" sz="1200" kern="1200" dirty="0" smtClean="0">
                <a:solidFill>
                  <a:schemeClr val="tx1"/>
                </a:solidFill>
                <a:effectLst/>
                <a:latin typeface="+mn-lt"/>
                <a:ea typeface="+mn-ea"/>
                <a:cs typeface="+mn-cs"/>
              </a:rPr>
              <a:t>All the input feeds into the second block, feature engineering. </a:t>
            </a:r>
          </a:p>
          <a:p>
            <a:pPr marL="171450" indent="-171450">
              <a:buFontTx/>
              <a:buChar char="-"/>
            </a:pPr>
            <a:r>
              <a:rPr lang="en-US" sz="1200" kern="1200" dirty="0" smtClean="0">
                <a:solidFill>
                  <a:schemeClr val="tx1"/>
                </a:solidFill>
                <a:effectLst/>
                <a:latin typeface="+mn-lt"/>
                <a:ea typeface="+mn-ea"/>
                <a:cs typeface="+mn-cs"/>
              </a:rPr>
              <a:t>The learner content clickstream, captured in our Player, feeds to the first kind of the feature, content feature. </a:t>
            </a:r>
          </a:p>
          <a:p>
            <a:pPr marL="171450" indent="-171450">
              <a:buFontTx/>
              <a:buChar char="-"/>
            </a:pPr>
            <a:r>
              <a:rPr lang="en-US" sz="1200" kern="1200" dirty="0" smtClean="0">
                <a:solidFill>
                  <a:schemeClr val="tx1"/>
                </a:solidFill>
                <a:effectLst/>
                <a:latin typeface="+mn-lt"/>
                <a:ea typeface="+mn-ea"/>
                <a:cs typeface="+mn-cs"/>
              </a:rPr>
              <a:t>Whereas the learner-generated social content and the course content, together feeds to become the SLN features. </a:t>
            </a:r>
          </a:p>
          <a:p>
            <a:pPr marL="171450" indent="-171450">
              <a:buFontTx/>
              <a:buChar char="-"/>
            </a:pPr>
            <a:r>
              <a:rPr lang="en-US" sz="1200" kern="1200" dirty="0" smtClean="0">
                <a:solidFill>
                  <a:schemeClr val="tx1"/>
                </a:solidFill>
                <a:effectLst/>
                <a:latin typeface="+mn-lt"/>
                <a:ea typeface="+mn-ea"/>
                <a:cs typeface="+mn-cs"/>
              </a:rPr>
              <a:t>We will discuss the details of our feature engineering in the next slide.</a:t>
            </a:r>
          </a:p>
          <a:p>
            <a:r>
              <a:rPr lang="en-US" sz="1200" kern="1200" dirty="0" smtClean="0">
                <a:solidFill>
                  <a:schemeClr val="tx1"/>
                </a:solidFill>
                <a:effectLst/>
                <a:latin typeface="+mn-lt"/>
                <a:ea typeface="+mn-ea"/>
                <a:cs typeface="+mn-cs"/>
              </a:rPr>
              <a:t>After that, we have a block of model training and evaluation, which we will discuss proceeding to the feature engineering.</a:t>
            </a:r>
          </a:p>
          <a:p>
            <a:r>
              <a:rPr lang="en-US" sz="1200" kern="1200" dirty="0" smtClean="0">
                <a:solidFill>
                  <a:schemeClr val="tx1"/>
                </a:solidFill>
                <a:effectLst/>
                <a:latin typeface="+mn-lt"/>
                <a:ea typeface="+mn-ea"/>
                <a:cs typeface="+mn-cs"/>
              </a:rPr>
              <a:t>Last but not least, analytics.</a:t>
            </a:r>
          </a:p>
          <a:p>
            <a:endParaRPr lang="en-US" dirty="0"/>
          </a:p>
        </p:txBody>
      </p:sp>
      <p:sp>
        <p:nvSpPr>
          <p:cNvPr id="4" name="Slide Number Placeholder 3"/>
          <p:cNvSpPr>
            <a:spLocks noGrp="1"/>
          </p:cNvSpPr>
          <p:nvPr>
            <p:ph type="sldNum" sz="quarter" idx="10"/>
          </p:nvPr>
        </p:nvSpPr>
        <p:spPr/>
        <p:txBody>
          <a:bodyPr/>
          <a:lstStyle/>
          <a:p>
            <a:fld id="{3D55F260-5AAD-F54A-A2F8-790414695E41}" type="slidenum">
              <a:rPr lang="en-US" smtClean="0"/>
              <a:t>4</a:t>
            </a:fld>
            <a:endParaRPr lang="en-US" dirty="0"/>
          </a:p>
        </p:txBody>
      </p:sp>
    </p:spTree>
    <p:extLst>
      <p:ext uri="{BB962C8B-B14F-4D97-AF65-F5344CB8AC3E}">
        <p14:creationId xmlns:p14="http://schemas.microsoft.com/office/powerpoint/2010/main" val="954061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938899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41067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38726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Coefficient_of_determination</a:t>
            </a:r>
            <a:endParaRPr lang="en-US" dirty="0" smtClean="0"/>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62</a:t>
            </a:fld>
            <a:endParaRPr lang="en-US"/>
          </a:p>
        </p:txBody>
      </p:sp>
    </p:spTree>
    <p:extLst>
      <p:ext uri="{BB962C8B-B14F-4D97-AF65-F5344CB8AC3E}">
        <p14:creationId xmlns:p14="http://schemas.microsoft.com/office/powerpoint/2010/main" val="11422491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hlinkClick r:id="rId3"/>
              </a:rPr>
              <a:t>https://medium.com/human-in-a-machine-world/mae-and-rmse-which-metric-is-better-e60ac3bde13d</a:t>
            </a:r>
            <a:endParaRPr lang="en-US" dirty="0" smtClean="0"/>
          </a:p>
          <a:p>
            <a:r>
              <a:rPr lang="en-US" dirty="0" smtClean="0">
                <a:hlinkClick r:id="rId4"/>
              </a:rPr>
              <a:t>https://stats.stackexchange.com/questions/48267/mean-absolute-error-or-root-mean-squared-error</a:t>
            </a:r>
            <a:endParaRPr lang="en-US" dirty="0" smtClean="0"/>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63</a:t>
            </a:fld>
            <a:endParaRPr lang="en-US"/>
          </a:p>
        </p:txBody>
      </p:sp>
    </p:spTree>
    <p:extLst>
      <p:ext uri="{BB962C8B-B14F-4D97-AF65-F5344CB8AC3E}">
        <p14:creationId xmlns:p14="http://schemas.microsoft.com/office/powerpoint/2010/main" val="5726380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Confusion_matrix</a:t>
            </a:r>
            <a:endParaRPr lang="en-US" dirty="0" smtClean="0"/>
          </a:p>
          <a:p>
            <a:endParaRPr lang="en-US" dirty="0" smtClean="0"/>
          </a:p>
          <a:p>
            <a:r>
              <a:rPr lang="en-US" dirty="0" smtClean="0"/>
              <a:t>https://</a:t>
            </a:r>
            <a:r>
              <a:rPr lang="en-US" dirty="0" err="1" smtClean="0"/>
              <a:t>www.cnblogs.com</a:t>
            </a:r>
            <a:r>
              <a:rPr lang="en-US" dirty="0" smtClean="0"/>
              <a:t>/</a:t>
            </a:r>
            <a:r>
              <a:rPr lang="en-US" dirty="0" err="1" smtClean="0"/>
              <a:t>dlml</a:t>
            </a:r>
            <a:r>
              <a:rPr lang="en-US" dirty="0" smtClean="0"/>
              <a:t>/p/4403482.html</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65</a:t>
            </a:fld>
            <a:endParaRPr lang="en-US"/>
          </a:p>
        </p:txBody>
      </p:sp>
    </p:spTree>
    <p:extLst>
      <p:ext uri="{BB962C8B-B14F-4D97-AF65-F5344CB8AC3E}">
        <p14:creationId xmlns:p14="http://schemas.microsoft.com/office/powerpoint/2010/main" val="9146771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Confusion_matrix</a:t>
            </a:r>
            <a:endParaRPr lang="en-US" dirty="0" smtClean="0"/>
          </a:p>
          <a:p>
            <a:endParaRPr lang="en-US" dirty="0" smtClean="0"/>
          </a:p>
          <a:p>
            <a:r>
              <a:rPr lang="en-US" dirty="0" smtClean="0"/>
              <a:t>https://</a:t>
            </a:r>
            <a:r>
              <a:rPr lang="en-US" dirty="0" err="1" smtClean="0"/>
              <a:t>www.cnblogs.com</a:t>
            </a:r>
            <a:r>
              <a:rPr lang="en-US" dirty="0" smtClean="0"/>
              <a:t>/</a:t>
            </a:r>
            <a:r>
              <a:rPr lang="en-US" dirty="0" err="1" smtClean="0"/>
              <a:t>dlml</a:t>
            </a:r>
            <a:r>
              <a:rPr lang="en-US" dirty="0" smtClean="0"/>
              <a:t>/p/4403482.html</a:t>
            </a:r>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66</a:t>
            </a:fld>
            <a:endParaRPr lang="en-US"/>
          </a:p>
        </p:txBody>
      </p:sp>
    </p:spTree>
    <p:extLst>
      <p:ext uri="{BB962C8B-B14F-4D97-AF65-F5344CB8AC3E}">
        <p14:creationId xmlns:p14="http://schemas.microsoft.com/office/powerpoint/2010/main" val="7018078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stackoverflow.com</a:t>
            </a:r>
            <a:r>
              <a:rPr lang="en-US" dirty="0" smtClean="0"/>
              <a:t>/questions/41455101/what-is-the-meaning-of-the-word-logits-in-</a:t>
            </a:r>
            <a:r>
              <a:rPr lang="en-US" dirty="0" err="1" smtClean="0"/>
              <a:t>tensorflow</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79</a:t>
            </a:fld>
            <a:endParaRPr lang="en-US"/>
          </a:p>
        </p:txBody>
      </p:sp>
    </p:spTree>
    <p:extLst>
      <p:ext uri="{BB962C8B-B14F-4D97-AF65-F5344CB8AC3E}">
        <p14:creationId xmlns:p14="http://schemas.microsoft.com/office/powerpoint/2010/main" val="821830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stackoverflow.com</a:t>
            </a:r>
            <a:r>
              <a:rPr lang="en-US" dirty="0" smtClean="0"/>
              <a:t>/questions/49782346/in-tensorflow-estimator-class-what-does-it-mean-to-train-one-step/49790837?noredirect=1#comment86637217_49790837</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82</a:t>
            </a:fld>
            <a:endParaRPr lang="en-US"/>
          </a:p>
        </p:txBody>
      </p:sp>
    </p:spTree>
    <p:extLst>
      <p:ext uri="{BB962C8B-B14F-4D97-AF65-F5344CB8AC3E}">
        <p14:creationId xmlns:p14="http://schemas.microsoft.com/office/powerpoint/2010/main" val="6755814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www.machinelearningplus.com</a:t>
            </a:r>
            <a:r>
              <a:rPr lang="en-US" dirty="0" smtClean="0"/>
              <a:t>/</a:t>
            </a:r>
            <a:r>
              <a:rPr lang="en-US" dirty="0" err="1" smtClean="0"/>
              <a:t>nlp</a:t>
            </a:r>
            <a:r>
              <a:rPr lang="en-US" dirty="0" smtClean="0"/>
              <a:t>/topic-modeling-</a:t>
            </a:r>
            <a:r>
              <a:rPr lang="en-US" dirty="0" err="1" smtClean="0"/>
              <a:t>gensim</a:t>
            </a:r>
            <a:r>
              <a:rPr lang="en-US" dirty="0" smtClean="0"/>
              <a:t>-python/#17howtofindtheoptimalnumberoftopicsforlda</a:t>
            </a:r>
          </a:p>
          <a:p>
            <a:r>
              <a:rPr lang="en-US" dirty="0" smtClean="0"/>
              <a:t>http://</a:t>
            </a:r>
            <a:r>
              <a:rPr lang="en-US" dirty="0" err="1" smtClean="0"/>
              <a:t>qpleple.com</a:t>
            </a:r>
            <a:r>
              <a:rPr lang="en-US" dirty="0" smtClean="0"/>
              <a:t>/topic-coherence-to-evaluate-topic-models/</a:t>
            </a:r>
          </a:p>
          <a:p>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87</a:t>
            </a:fld>
            <a:endParaRPr lang="en-US"/>
          </a:p>
        </p:txBody>
      </p:sp>
    </p:spTree>
    <p:extLst>
      <p:ext uri="{BB962C8B-B14F-4D97-AF65-F5344CB8AC3E}">
        <p14:creationId xmlns:p14="http://schemas.microsoft.com/office/powerpoint/2010/main" val="235021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our study, we mainly focus on two different types of features.</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 first type, content feature, generated from learner clickstreams. </a:t>
            </a:r>
          </a:p>
          <a:p>
            <a:pPr marL="171450" indent="-171450">
              <a:buFontTx/>
              <a:buChar char="-"/>
            </a:pPr>
            <a:r>
              <a:rPr lang="en-US" sz="1200" kern="1200" dirty="0" smtClean="0">
                <a:solidFill>
                  <a:schemeClr val="tx1"/>
                </a:solidFill>
                <a:effectLst/>
                <a:latin typeface="+mn-lt"/>
                <a:ea typeface="+mn-ea"/>
                <a:cs typeface="+mn-cs"/>
              </a:rPr>
              <a:t>The main categories are time spent, how much time learners spent in the course content. Note that we factor our off-task behaviors to make the time spent more precise. For example, if the learner swaps to another application instead of our Player, say </a:t>
            </a:r>
            <a:r>
              <a:rPr lang="en-US" sz="1200" kern="1200" dirty="0" err="1" smtClean="0">
                <a:solidFill>
                  <a:schemeClr val="tx1"/>
                </a:solidFill>
                <a:effectLst/>
                <a:latin typeface="+mn-lt"/>
                <a:ea typeface="+mn-ea"/>
                <a:cs typeface="+mn-cs"/>
              </a:rPr>
              <a:t>Youtube</a:t>
            </a:r>
            <a:r>
              <a:rPr lang="en-US" sz="1200" kern="1200" dirty="0" smtClean="0">
                <a:solidFill>
                  <a:schemeClr val="tx1"/>
                </a:solidFill>
                <a:effectLst/>
                <a:latin typeface="+mn-lt"/>
                <a:ea typeface="+mn-ea"/>
                <a:cs typeface="+mn-cs"/>
              </a:rPr>
              <a:t>, we want to filter out this period of time. </a:t>
            </a:r>
          </a:p>
          <a:p>
            <a:pPr marL="171450" indent="-171450">
              <a:buFontTx/>
              <a:buChar char="-"/>
            </a:pPr>
            <a:r>
              <a:rPr lang="en-US" sz="1200" kern="1200" dirty="0" smtClean="0">
                <a:solidFill>
                  <a:schemeClr val="tx1"/>
                </a:solidFill>
                <a:effectLst/>
                <a:latin typeface="+mn-lt"/>
                <a:ea typeface="+mn-ea"/>
                <a:cs typeface="+mn-cs"/>
              </a:rPr>
              <a:t>We also include completion rate, the portion of the content completed, and engagement. </a:t>
            </a:r>
          </a:p>
          <a:p>
            <a:pPr marL="171450" indent="-171450">
              <a:buFontTx/>
              <a:buChar char="-"/>
            </a:pPr>
            <a:r>
              <a:rPr lang="en-US" sz="1200" kern="1200" dirty="0" smtClean="0">
                <a:solidFill>
                  <a:schemeClr val="tx1"/>
                </a:solidFill>
                <a:effectLst/>
                <a:latin typeface="+mn-lt"/>
                <a:ea typeface="+mn-ea"/>
                <a:cs typeface="+mn-cs"/>
              </a:rPr>
              <a:t>For engagement, we have a specific formula that we created and modified through working with clients, so that the engagement values are important and predictive. </a:t>
            </a:r>
          </a:p>
          <a:p>
            <a:pPr marL="171450" indent="-171450">
              <a:buFontTx/>
              <a:buChar char="-"/>
            </a:pPr>
            <a:r>
              <a:rPr lang="en-US" altLang="zh-CN" sz="1200" kern="1200" dirty="0" smtClean="0">
                <a:solidFill>
                  <a:schemeClr val="tx1"/>
                </a:solidFill>
                <a:effectLst/>
                <a:latin typeface="+mn-lt"/>
                <a:ea typeface="+mn-ea"/>
                <a:cs typeface="+mn-cs"/>
              </a:rPr>
              <a:t>We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have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around</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400</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features</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in</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total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for</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each</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of</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course,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including</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three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categories</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at</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different</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content</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level,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such</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as</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unit-level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and</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module-level.</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second type, SLN feature, generated from learner generated social content and course content. </a:t>
            </a:r>
          </a:p>
          <a:p>
            <a:pPr marL="171450" indent="-171450">
              <a:buFontTx/>
              <a:buChar char="-"/>
            </a:pPr>
            <a:r>
              <a:rPr lang="en-US" sz="1200" kern="1200" dirty="0" smtClean="0">
                <a:solidFill>
                  <a:schemeClr val="tx1"/>
                </a:solidFill>
                <a:effectLst/>
                <a:latin typeface="+mn-lt"/>
                <a:ea typeface="+mn-ea"/>
                <a:cs typeface="+mn-cs"/>
              </a:rPr>
              <a:t>Three sub-categories as well, the first part, we extract the topics from the course via LDA. </a:t>
            </a:r>
          </a:p>
          <a:p>
            <a:pPr marL="171450" indent="-171450">
              <a:buFontTx/>
              <a:buChar char="-"/>
            </a:pPr>
            <a:r>
              <a:rPr lang="en-US" sz="1200" kern="1200" dirty="0" smtClean="0">
                <a:solidFill>
                  <a:schemeClr val="tx1"/>
                </a:solidFill>
                <a:effectLst/>
                <a:latin typeface="+mn-lt"/>
                <a:ea typeface="+mn-ea"/>
                <a:cs typeface="+mn-cs"/>
              </a:rPr>
              <a:t>Second, we compare the topics extracted from the course with the content the user generated in the discussion forum via Total Variation Distance. This also echoes an important indicator </a:t>
            </a:r>
            <a:r>
              <a:rPr lang="en-US" altLang="zh-CN" sz="1200" kern="1200" dirty="0" smtClean="0">
                <a:solidFill>
                  <a:schemeClr val="tx1"/>
                </a:solidFill>
                <a:effectLst/>
                <a:latin typeface="+mn-lt"/>
                <a:ea typeface="+mn-ea"/>
                <a:cs typeface="+mn-cs"/>
              </a:rPr>
              <a:t>in</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educational</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psychology,</a:t>
            </a:r>
            <a:r>
              <a:rPr lang="zh-CN" alt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of whether learners learn </a:t>
            </a:r>
            <a:r>
              <a:rPr lang="en-US" altLang="zh-CN" sz="1200" kern="1200" dirty="0" smtClean="0">
                <a:solidFill>
                  <a:schemeClr val="tx1"/>
                </a:solidFill>
                <a:effectLst/>
                <a:latin typeface="+mn-lt"/>
                <a:ea typeface="+mn-ea"/>
                <a:cs typeface="+mn-cs"/>
              </a:rPr>
              <a:t>well</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to see how </a:t>
            </a:r>
            <a:r>
              <a:rPr lang="en-US" altLang="zh-CN" sz="1200" kern="1200" dirty="0" smtClean="0">
                <a:solidFill>
                  <a:schemeClr val="tx1"/>
                </a:solidFill>
                <a:effectLst/>
                <a:latin typeface="+mn-lt"/>
                <a:ea typeface="+mn-ea"/>
                <a:cs typeface="+mn-cs"/>
              </a:rPr>
              <a:t>they</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are able to go back and </a:t>
            </a:r>
            <a:r>
              <a:rPr lang="en-US" altLang="zh-CN" sz="1200" kern="1200" dirty="0" smtClean="0">
                <a:solidFill>
                  <a:schemeClr val="tx1"/>
                </a:solidFill>
                <a:effectLst/>
                <a:latin typeface="+mn-lt"/>
                <a:ea typeface="+mn-ea"/>
                <a:cs typeface="+mn-cs"/>
              </a:rPr>
              <a:t>make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logical</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connections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and</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extensions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between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the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topics</a:t>
            </a:r>
            <a:r>
              <a:rPr lang="en-US" sz="1200" kern="1200" dirty="0" smtClean="0">
                <a:solidFill>
                  <a:schemeClr val="tx1"/>
                </a:solidFill>
                <a:effectLst/>
                <a:latin typeface="+mn-lt"/>
                <a:ea typeface="+mn-ea"/>
                <a:cs typeface="+mn-cs"/>
              </a:rPr>
              <a:t>. </a:t>
            </a:r>
          </a:p>
          <a:p>
            <a:pPr marL="171450" indent="-171450">
              <a:buFontTx/>
              <a:buChar char="-"/>
            </a:pPr>
            <a:r>
              <a:rPr lang="en-US" sz="1200" kern="1200" dirty="0" smtClean="0">
                <a:solidFill>
                  <a:schemeClr val="tx1"/>
                </a:solidFill>
                <a:effectLst/>
                <a:latin typeface="+mn-lt"/>
                <a:ea typeface="+mn-ea"/>
                <a:cs typeface="+mn-cs"/>
              </a:rPr>
              <a:t>The </a:t>
            </a:r>
            <a:r>
              <a:rPr lang="en-US" altLang="zh-CN" sz="1200" kern="1200" dirty="0" smtClean="0">
                <a:solidFill>
                  <a:schemeClr val="tx1"/>
                </a:solidFill>
                <a:effectLst/>
                <a:latin typeface="+mn-lt"/>
                <a:ea typeface="+mn-ea"/>
                <a:cs typeface="+mn-cs"/>
              </a:rPr>
              <a:t>third</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type, volume. We measure the activity level for each learner in the discussion forum.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5</a:t>
            </a:fld>
            <a:endParaRPr lang="en-US" dirty="0"/>
          </a:p>
        </p:txBody>
      </p:sp>
    </p:spTree>
    <p:extLst>
      <p:ext uri="{BB962C8B-B14F-4D97-AF65-F5344CB8AC3E}">
        <p14:creationId xmlns:p14="http://schemas.microsoft.com/office/powerpoint/2010/main" val="1473563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Go back to slide 5 and quickly introduce.</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This is the detailed process of the second half of the block diagram from slide 5. </a:t>
            </a:r>
          </a:p>
          <a:p>
            <a:r>
              <a:rPr lang="en-US" sz="1200" kern="1200" dirty="0" smtClean="0">
                <a:solidFill>
                  <a:schemeClr val="tx1"/>
                </a:solidFill>
                <a:effectLst/>
                <a:latin typeface="+mn-lt"/>
                <a:ea typeface="+mn-ea"/>
                <a:cs typeface="+mn-cs"/>
              </a:rPr>
              <a:t>After we run the engineering processes on the input data, we run feature selection to keep the predictive features for two purposes. </a:t>
            </a:r>
          </a:p>
          <a:p>
            <a:pPr marL="171450" indent="-171450">
              <a:buFontTx/>
              <a:buChar char="-"/>
            </a:pPr>
            <a:r>
              <a:rPr lang="en-US" sz="1200" kern="1200" dirty="0" smtClean="0">
                <a:solidFill>
                  <a:schemeClr val="tx1"/>
                </a:solidFill>
                <a:effectLst/>
                <a:latin typeface="+mn-lt"/>
                <a:ea typeface="+mn-ea"/>
                <a:cs typeface="+mn-cs"/>
              </a:rPr>
              <a:t>First, we use the remaining features to provide behavioral analytics to instructors. An example would be which part of the course content really plays a role in learner outcome. </a:t>
            </a:r>
          </a:p>
          <a:p>
            <a:pPr marL="171450" indent="-171450">
              <a:buFontTx/>
              <a:buChar char="-"/>
            </a:pPr>
            <a:r>
              <a:rPr lang="en-US" sz="1200" kern="1200" dirty="0" smtClean="0">
                <a:solidFill>
                  <a:schemeClr val="tx1"/>
                </a:solidFill>
                <a:effectLst/>
                <a:latin typeface="+mn-lt"/>
                <a:ea typeface="+mn-ea"/>
                <a:cs typeface="+mn-cs"/>
              </a:rPr>
              <a:t>Second, we feed these remaining features to train our model.</a:t>
            </a:r>
          </a:p>
          <a:p>
            <a:r>
              <a:rPr lang="en-US" sz="1200" kern="1200" dirty="0" smtClean="0">
                <a:solidFill>
                  <a:schemeClr val="tx1"/>
                </a:solidFill>
                <a:effectLst/>
                <a:latin typeface="+mn-lt"/>
                <a:ea typeface="+mn-ea"/>
                <a:cs typeface="+mn-cs"/>
              </a:rPr>
              <a:t>Obviously, we have cross validation to avoid over fitting. We employ 4 algorithms here, SVM, RF, LDA, KNN. We evaluate our model with three metrics, ACC, AUC, and Type II. Accuracy is straight forward and so is AUC. We consider Type II error important here, the reason as cancer prediction. We do not want to miss identifying patent diagnosed as cancer, in our case, learners at risk. At the end of the day, we are looking for a model that achieves high ACC with minimal Type II error. </a:t>
            </a:r>
          </a:p>
          <a:p>
            <a:endParaRPr lang="en-US" dirty="0" smtClean="0"/>
          </a:p>
          <a:p>
            <a:r>
              <a:rPr lang="en-US" dirty="0" smtClean="0"/>
              <a:t>KNN and SVM: previously</a:t>
            </a:r>
            <a:r>
              <a:rPr lang="en-US" baseline="0" dirty="0" smtClean="0"/>
              <a:t> used in the space</a:t>
            </a:r>
          </a:p>
          <a:p>
            <a:r>
              <a:rPr lang="en-US" baseline="0" dirty="0" smtClean="0"/>
              <a:t>RF: entropy-based</a:t>
            </a:r>
          </a:p>
          <a:p>
            <a:r>
              <a:rPr lang="en-US" baseline="0" dirty="0" smtClean="0"/>
              <a:t>LDA: easily interpreted and less parameters to trained</a:t>
            </a:r>
            <a:endParaRPr lang="en-US" dirty="0" smtClean="0"/>
          </a:p>
          <a:p>
            <a:endParaRPr lang="en-US" dirty="0"/>
          </a:p>
        </p:txBody>
      </p:sp>
      <p:sp>
        <p:nvSpPr>
          <p:cNvPr id="4" name="Slide Number Placeholder 3"/>
          <p:cNvSpPr>
            <a:spLocks noGrp="1"/>
          </p:cNvSpPr>
          <p:nvPr>
            <p:ph type="sldNum" sz="quarter" idx="10"/>
          </p:nvPr>
        </p:nvSpPr>
        <p:spPr/>
        <p:txBody>
          <a:bodyPr/>
          <a:lstStyle/>
          <a:p>
            <a:fld id="{3D55F260-5AAD-F54A-A2F8-790414695E41}" type="slidenum">
              <a:rPr lang="en-US" smtClean="0"/>
              <a:t>7</a:t>
            </a:fld>
            <a:endParaRPr lang="en-US" dirty="0"/>
          </a:p>
        </p:txBody>
      </p:sp>
    </p:spTree>
    <p:extLst>
      <p:ext uri="{BB962C8B-B14F-4D97-AF65-F5344CB8AC3E}">
        <p14:creationId xmlns:p14="http://schemas.microsoft.com/office/powerpoint/2010/main" val="139105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Once we have chosen the methods and models to implement, let’s take a look at the data source before we proceed to the result evaluation. </a:t>
            </a:r>
          </a:p>
          <a:p>
            <a:pPr marL="171450" indent="-171450">
              <a:buFontTx/>
              <a:buChar char="-"/>
            </a:pPr>
            <a:r>
              <a:rPr lang="en-US" sz="1200" kern="1200" dirty="0" smtClean="0">
                <a:solidFill>
                  <a:schemeClr val="tx1"/>
                </a:solidFill>
                <a:effectLst/>
                <a:latin typeface="+mn-lt"/>
                <a:ea typeface="+mn-ea"/>
                <a:cs typeface="+mn-cs"/>
              </a:rPr>
              <a:t>As mentioned before that we deploy our system to corporate training, the sample data used here are used for three corporate courses: Vanquish toxic employees, effective communication skills, developing leadership styles. </a:t>
            </a:r>
          </a:p>
          <a:p>
            <a:pPr marL="171450" indent="-171450">
              <a:buFontTx/>
              <a:buChar char="-"/>
            </a:pPr>
            <a:r>
              <a:rPr lang="en-US" sz="1200" kern="1200" dirty="0" smtClean="0">
                <a:solidFill>
                  <a:schemeClr val="tx1"/>
                </a:solidFill>
                <a:effectLst/>
                <a:latin typeface="+mn-lt"/>
                <a:ea typeface="+mn-ea"/>
                <a:cs typeface="+mn-cs"/>
              </a:rPr>
              <a:t>All last for 2 weeks with 11 units. </a:t>
            </a:r>
          </a:p>
          <a:p>
            <a:pPr marL="171450" indent="-171450">
              <a:buFontTx/>
              <a:buChar char="-"/>
            </a:pPr>
            <a:r>
              <a:rPr lang="en-US" sz="1200" kern="1200" dirty="0" smtClean="0">
                <a:solidFill>
                  <a:schemeClr val="tx1"/>
                </a:solidFill>
                <a:effectLst/>
                <a:latin typeface="+mn-lt"/>
                <a:ea typeface="+mn-ea"/>
                <a:cs typeface="+mn-cs"/>
              </a:rPr>
              <a:t>Note that, for these courses, the live event for the social discussion take place around day 10. </a:t>
            </a:r>
          </a:p>
          <a:p>
            <a:pPr marL="171450" indent="-171450">
              <a:buFontTx/>
              <a:buChar char="-"/>
            </a:pPr>
            <a:r>
              <a:rPr lang="en-US" sz="1200" kern="1200" dirty="0" smtClean="0">
                <a:solidFill>
                  <a:schemeClr val="tx1"/>
                </a:solidFill>
                <a:effectLst/>
                <a:latin typeface="+mn-lt"/>
                <a:ea typeface="+mn-ea"/>
                <a:cs typeface="+mn-cs"/>
              </a:rPr>
              <a:t>All courses have less than 100 users, generating 20k~50k clickstream data. If you average that per user, data points generated per user is quite large. </a:t>
            </a:r>
          </a:p>
          <a:p>
            <a:pPr marL="171450" indent="-171450">
              <a:buFontTx/>
              <a:buChar char="-"/>
            </a:pPr>
            <a:r>
              <a:rPr lang="en-US" sz="1200" kern="1200" dirty="0" smtClean="0">
                <a:solidFill>
                  <a:schemeClr val="tx1"/>
                </a:solidFill>
                <a:effectLst/>
                <a:latin typeface="+mn-lt"/>
                <a:ea typeface="+mn-ea"/>
                <a:cs typeface="+mn-cs"/>
              </a:rPr>
              <a:t>Learners also generate around 100 social posts per course. </a:t>
            </a:r>
          </a:p>
          <a:p>
            <a:pPr marL="171450" indent="-171450">
              <a:buFontTx/>
              <a:buChar char="-"/>
            </a:pPr>
            <a:r>
              <a:rPr lang="en-US" sz="1200" kern="1200" dirty="0" smtClean="0">
                <a:solidFill>
                  <a:schemeClr val="tx1"/>
                </a:solidFill>
                <a:effectLst/>
                <a:latin typeface="+mn-lt"/>
                <a:ea typeface="+mn-ea"/>
                <a:cs typeface="+mn-cs"/>
              </a:rPr>
              <a:t>Last but not least, all three courses have a larger portion of learners failed than learners passed, especially in course VE, with only approximately 20% success rate. Such imbalance does affect the prediction quality for course VE for the very beginning but will improve significantly with data populating in and stratified cross validation.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8</a:t>
            </a:fld>
            <a:endParaRPr lang="en-US" dirty="0"/>
          </a:p>
        </p:txBody>
      </p:sp>
    </p:spTree>
    <p:extLst>
      <p:ext uri="{BB962C8B-B14F-4D97-AF65-F5344CB8AC3E}">
        <p14:creationId xmlns:p14="http://schemas.microsoft.com/office/powerpoint/2010/main" val="70558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Again, we want to build a classifier that identifies learners at risk of failing. Here we have a table summarizing the prediction quality for three courses and four chosen algorithms. </a:t>
            </a:r>
          </a:p>
          <a:p>
            <a:pPr marL="171450" indent="-171450">
              <a:buFontTx/>
              <a:buChar char="-"/>
            </a:pPr>
            <a:r>
              <a:rPr lang="en-US" sz="1200" kern="1200" dirty="0" smtClean="0">
                <a:solidFill>
                  <a:schemeClr val="tx1"/>
                </a:solidFill>
                <a:effectLst/>
                <a:latin typeface="+mn-lt"/>
                <a:ea typeface="+mn-ea"/>
                <a:cs typeface="+mn-cs"/>
              </a:rPr>
              <a:t>The bold part of the table highlights the algorithm with good qualities. </a:t>
            </a:r>
          </a:p>
          <a:p>
            <a:pPr marL="171450" indent="-171450">
              <a:buFontTx/>
              <a:buChar char="-"/>
            </a:pPr>
            <a:r>
              <a:rPr lang="en-US" sz="1200" kern="1200" dirty="0" smtClean="0">
                <a:solidFill>
                  <a:schemeClr val="tx1"/>
                </a:solidFill>
                <a:effectLst/>
                <a:latin typeface="+mn-lt"/>
                <a:ea typeface="+mn-ea"/>
                <a:cs typeface="+mn-cs"/>
              </a:rPr>
              <a:t>Particularly, we divide the source of the dataset to three: content, SLN, and combination of both. </a:t>
            </a:r>
          </a:p>
          <a:p>
            <a:pPr marL="171450" indent="-171450">
              <a:buFontTx/>
              <a:buChar char="-"/>
            </a:pPr>
            <a:r>
              <a:rPr lang="en-US" sz="1200" kern="1200" dirty="0" smtClean="0">
                <a:solidFill>
                  <a:schemeClr val="tx1"/>
                </a:solidFill>
                <a:effectLst/>
                <a:latin typeface="+mn-lt"/>
                <a:ea typeface="+mn-ea"/>
                <a:cs typeface="+mn-cs"/>
              </a:rPr>
              <a:t>This goes back to the </a:t>
            </a:r>
            <a:r>
              <a:rPr lang="en-US" sz="1200" b="1" kern="1200" dirty="0" smtClean="0">
                <a:solidFill>
                  <a:schemeClr val="tx1"/>
                </a:solidFill>
                <a:effectLst/>
                <a:latin typeface="+mn-lt"/>
                <a:ea typeface="+mn-ea"/>
                <a:cs typeface="+mn-cs"/>
              </a:rPr>
              <a:t>first research question </a:t>
            </a:r>
            <a:r>
              <a:rPr lang="en-US" sz="1200" kern="1200" dirty="0" smtClean="0">
                <a:solidFill>
                  <a:schemeClr val="tx1"/>
                </a:solidFill>
                <a:effectLst/>
                <a:latin typeface="+mn-lt"/>
                <a:ea typeface="+mn-ea"/>
                <a:cs typeface="+mn-cs"/>
              </a:rPr>
              <a:t>we asked in slide 2: can we use learner behavior to predict. And the answer to that is yes, we definitely can. </a:t>
            </a:r>
            <a:r>
              <a:rPr lang="en-US" altLang="zh-CN" sz="1200" kern="1200" dirty="0" smtClean="0">
                <a:solidFill>
                  <a:schemeClr val="tx1"/>
                </a:solidFill>
                <a:effectLst/>
                <a:latin typeface="+mn-lt"/>
                <a:ea typeface="+mn-ea"/>
                <a:cs typeface="+mn-cs"/>
              </a:rPr>
              <a:t>Note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that</a:t>
            </a:r>
            <a:r>
              <a:rPr lang="en-US" sz="1200" kern="1200" dirty="0" smtClean="0">
                <a:solidFill>
                  <a:schemeClr val="tx1"/>
                </a:solidFill>
                <a:effectLst/>
                <a:latin typeface="+mn-lt"/>
                <a:ea typeface="+mn-ea"/>
                <a:cs typeface="+mn-cs"/>
              </a:rPr>
              <a:t>, in this research we </a:t>
            </a:r>
            <a:r>
              <a:rPr lang="en-US" sz="1200" b="1" kern="1200" dirty="0" smtClean="0">
                <a:solidFill>
                  <a:schemeClr val="tx1"/>
                </a:solidFill>
                <a:effectLst/>
                <a:latin typeface="+mn-lt"/>
                <a:ea typeface="+mn-ea"/>
                <a:cs typeface="+mn-cs"/>
              </a:rPr>
              <a:t>did not use any learner performance data</a:t>
            </a:r>
            <a:r>
              <a:rPr lang="en-US" sz="1200" kern="1200" dirty="0" smtClean="0">
                <a:solidFill>
                  <a:schemeClr val="tx1"/>
                </a:solidFill>
                <a:effectLst/>
                <a:latin typeface="+mn-lt"/>
                <a:ea typeface="+mn-ea"/>
                <a:cs typeface="+mn-cs"/>
              </a:rPr>
              <a:t>, since that is something not available to us. But we still achieve an average prediction quality around 85% AUC. Especially, recall course VE with the significantly imbalanced dataset, we still achieve around 90% AUC with LDA.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9</a:t>
            </a:fld>
            <a:endParaRPr lang="en-US" dirty="0"/>
          </a:p>
        </p:txBody>
      </p:sp>
    </p:spTree>
    <p:extLst>
      <p:ext uri="{BB962C8B-B14F-4D97-AF65-F5344CB8AC3E}">
        <p14:creationId xmlns:p14="http://schemas.microsoft.com/office/powerpoint/2010/main" val="2121795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Once we have the classifier built, we then ask ourselves the second question: how early can we predict? The </a:t>
            </a:r>
            <a:r>
              <a:rPr lang="en-US" sz="1200" b="1" kern="1200" dirty="0" smtClean="0">
                <a:solidFill>
                  <a:schemeClr val="tx1"/>
                </a:solidFill>
                <a:effectLst/>
                <a:latin typeface="+mn-lt"/>
                <a:ea typeface="+mn-ea"/>
                <a:cs typeface="+mn-cs"/>
              </a:rPr>
              <a:t>reason</a:t>
            </a:r>
            <a:r>
              <a:rPr lang="en-US" sz="1200" kern="1200" dirty="0" smtClean="0">
                <a:solidFill>
                  <a:schemeClr val="tx1"/>
                </a:solidFill>
                <a:effectLst/>
                <a:latin typeface="+mn-lt"/>
                <a:ea typeface="+mn-ea"/>
                <a:cs typeface="+mn-cs"/>
              </a:rPr>
              <a:t> is that we want to be able to identify these learners and </a:t>
            </a:r>
            <a:r>
              <a:rPr lang="en-US" altLang="zh-CN" sz="1200" kern="1200" dirty="0" smtClean="0">
                <a:solidFill>
                  <a:schemeClr val="tx1"/>
                </a:solidFill>
                <a:effectLst/>
                <a:latin typeface="+mn-lt"/>
                <a:ea typeface="+mn-ea"/>
                <a:cs typeface="+mn-cs"/>
              </a:rPr>
              <a:t>provide</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early help to improve learning success.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Here what we did is to use the learner data, generated on daily basis, to make the prediction on specific dates. For example, we train on day 3 data and make predictions on day 3, hoping that we can identify learners with patterns at risk as early as possible. Here are the plots demonstrating the prediction quality varying day by day for VE and ES, using both content and SLN features.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We see that, behavior-based prediction has an early detection capability. The AUCs reach 70% by day 7, which shows that behavioral features can be used for early detection.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10</a:t>
            </a:fld>
            <a:endParaRPr lang="en-US" dirty="0"/>
          </a:p>
        </p:txBody>
      </p:sp>
    </p:spTree>
    <p:extLst>
      <p:ext uri="{BB962C8B-B14F-4D97-AF65-F5344CB8AC3E}">
        <p14:creationId xmlns:p14="http://schemas.microsoft.com/office/powerpoint/2010/main" val="809750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Now we address the first two of the research questions we asked, we come to the third one: in one type of learning behavior more effective for prediction? </a:t>
            </a:r>
          </a:p>
          <a:p>
            <a:r>
              <a:rPr lang="en-US" sz="1200" kern="1200" dirty="0" smtClean="0">
                <a:solidFill>
                  <a:schemeClr val="tx1"/>
                </a:solidFill>
                <a:effectLst/>
                <a:latin typeface="+mn-lt"/>
                <a:ea typeface="+mn-ea"/>
                <a:cs typeface="+mn-cs"/>
              </a:rPr>
              <a:t>Recall to the feature engineering slide, we divide our features to two types: content and SLN. Now previously we use the combination of both features to predict. In here we want to compare if any of the type is preferred. The plots demonstrate variation in prediction quality by day for each course. We see that:</a:t>
            </a:r>
          </a:p>
          <a:p>
            <a:r>
              <a:rPr lang="en-US" sz="1200" kern="1200" dirty="0" smtClean="0">
                <a:solidFill>
                  <a:schemeClr val="tx1"/>
                </a:solidFill>
                <a:effectLst/>
                <a:latin typeface="+mn-lt"/>
                <a:ea typeface="+mn-ea"/>
                <a:cs typeface="+mn-cs"/>
              </a:rPr>
              <a:t>In ES and LS, the SLN features have higher quality later.</a:t>
            </a:r>
          </a:p>
          <a:p>
            <a:r>
              <a:rPr lang="en-US" sz="1200" kern="1200" dirty="0" smtClean="0">
                <a:solidFill>
                  <a:schemeClr val="tx1"/>
                </a:solidFill>
                <a:effectLst/>
                <a:latin typeface="+mn-lt"/>
                <a:ea typeface="+mn-ea"/>
                <a:cs typeface="+mn-cs"/>
              </a:rPr>
              <a:t>For “earliest” detection, content features have an advantage.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55F260-5AAD-F54A-A2F8-790414695E41}" type="slidenum">
              <a:rPr lang="en-US" smtClean="0"/>
              <a:t>11</a:t>
            </a:fld>
            <a:endParaRPr lang="en-US" dirty="0"/>
          </a:p>
        </p:txBody>
      </p:sp>
    </p:spTree>
    <p:extLst>
      <p:ext uri="{BB962C8B-B14F-4D97-AF65-F5344CB8AC3E}">
        <p14:creationId xmlns:p14="http://schemas.microsoft.com/office/powerpoint/2010/main" val="17015936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www.saedsayad.com</a:t>
            </a:r>
            <a:r>
              <a:rPr lang="en-US" dirty="0" smtClean="0"/>
              <a:t>/</a:t>
            </a:r>
            <a:r>
              <a:rPr lang="en-US" dirty="0" err="1" smtClean="0"/>
              <a:t>k_nearest_neighbors.htm</a:t>
            </a:r>
            <a:endParaRPr lang="en-US" dirty="0"/>
          </a:p>
        </p:txBody>
      </p:sp>
      <p:sp>
        <p:nvSpPr>
          <p:cNvPr id="4" name="Slide Number Placeholder 3"/>
          <p:cNvSpPr>
            <a:spLocks noGrp="1"/>
          </p:cNvSpPr>
          <p:nvPr>
            <p:ph type="sldNum" sz="quarter" idx="10"/>
          </p:nvPr>
        </p:nvSpPr>
        <p:spPr/>
        <p:txBody>
          <a:bodyPr/>
          <a:lstStyle/>
          <a:p>
            <a:fld id="{05E0DA65-0B17-1C42-A4D8-F0A0E4400594}" type="slidenum">
              <a:rPr lang="en-US" smtClean="0"/>
              <a:t>37</a:t>
            </a:fld>
            <a:endParaRPr lang="en-US"/>
          </a:p>
        </p:txBody>
      </p:sp>
    </p:spTree>
    <p:extLst>
      <p:ext uri="{BB962C8B-B14F-4D97-AF65-F5344CB8AC3E}">
        <p14:creationId xmlns:p14="http://schemas.microsoft.com/office/powerpoint/2010/main" val="872410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a:t>
            </a:r>
            <a:r>
              <a:rPr lang="en-US" dirty="0" err="1" smtClean="0"/>
              <a:t>blog.csdn.net</a:t>
            </a:r>
            <a:r>
              <a:rPr lang="en-US" dirty="0" smtClean="0"/>
              <a:t>/JIEJINQUANIL/article/details/50549006</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https://</a:t>
            </a:r>
            <a:r>
              <a:rPr lang="en-US" dirty="0" err="1" smtClean="0"/>
              <a:t>en.wikipedia.org</a:t>
            </a:r>
            <a:r>
              <a:rPr lang="en-US" dirty="0" smtClean="0"/>
              <a:t>/wiki/</a:t>
            </a:r>
            <a:r>
              <a:rPr lang="en-US" dirty="0" err="1" smtClean="0"/>
              <a:t>Loss_functions_for_classification#Square_loss</a:t>
            </a:r>
            <a:endParaRPr lang="en-US" dirty="0" smtClean="0"/>
          </a:p>
        </p:txBody>
      </p:sp>
      <p:sp>
        <p:nvSpPr>
          <p:cNvPr id="4" name="Slide Number Placeholder 3"/>
          <p:cNvSpPr>
            <a:spLocks noGrp="1"/>
          </p:cNvSpPr>
          <p:nvPr>
            <p:ph type="sldNum" sz="quarter" idx="10"/>
          </p:nvPr>
        </p:nvSpPr>
        <p:spPr/>
        <p:txBody>
          <a:bodyPr/>
          <a:lstStyle/>
          <a:p>
            <a:fld id="{05E0DA65-0B17-1C42-A4D8-F0A0E4400594}" type="slidenum">
              <a:rPr lang="en-US" smtClean="0"/>
              <a:t>56</a:t>
            </a:fld>
            <a:endParaRPr lang="en-US"/>
          </a:p>
        </p:txBody>
      </p:sp>
    </p:spTree>
    <p:extLst>
      <p:ext uri="{BB962C8B-B14F-4D97-AF65-F5344CB8AC3E}">
        <p14:creationId xmlns:p14="http://schemas.microsoft.com/office/powerpoint/2010/main" val="2006914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70000" y="935302"/>
            <a:ext cx="7620000" cy="1989667"/>
          </a:xfrm>
        </p:spPr>
        <p:txBody>
          <a:bodyPr anchor="b"/>
          <a:lstStyle>
            <a:lvl1pPr algn="ctr">
              <a:defRPr sz="5000"/>
            </a:lvl1pPr>
          </a:lstStyle>
          <a:p>
            <a:r>
              <a:rPr lang="en-US" smtClean="0"/>
              <a:t>Click to edit Master title style</a:t>
            </a:r>
            <a:endParaRPr lang="en-US" dirty="0"/>
          </a:p>
        </p:txBody>
      </p:sp>
      <p:sp>
        <p:nvSpPr>
          <p:cNvPr id="3" name="Subtitle 2"/>
          <p:cNvSpPr>
            <a:spLocks noGrp="1"/>
          </p:cNvSpPr>
          <p:nvPr>
            <p:ph type="subTitle" idx="1"/>
          </p:nvPr>
        </p:nvSpPr>
        <p:spPr>
          <a:xfrm>
            <a:off x="1270000" y="3001698"/>
            <a:ext cx="7620000" cy="1379802"/>
          </a:xfrm>
        </p:spPr>
        <p:txBody>
          <a:bodyPr/>
          <a:lstStyle>
            <a:lvl1pPr marL="0" indent="0" algn="ctr">
              <a:buNone/>
              <a:defRPr sz="2000"/>
            </a:lvl1pPr>
            <a:lvl2pPr marL="380985" indent="0" algn="ctr">
              <a:buNone/>
              <a:defRPr sz="1667"/>
            </a:lvl2pPr>
            <a:lvl3pPr marL="761970" indent="0" algn="ctr">
              <a:buNone/>
              <a:defRPr sz="1500"/>
            </a:lvl3pPr>
            <a:lvl4pPr marL="1142954" indent="0" algn="ctr">
              <a:buNone/>
              <a:defRPr sz="1333"/>
            </a:lvl4pPr>
            <a:lvl5pPr marL="1523939" indent="0" algn="ctr">
              <a:buNone/>
              <a:defRPr sz="1333"/>
            </a:lvl5pPr>
            <a:lvl6pPr marL="1904924" indent="0" algn="ctr">
              <a:buNone/>
              <a:defRPr sz="1333"/>
            </a:lvl6pPr>
            <a:lvl7pPr marL="2285909" indent="0" algn="ctr">
              <a:buNone/>
              <a:defRPr sz="1333"/>
            </a:lvl7pPr>
            <a:lvl8pPr marL="2666893" indent="0" algn="ctr">
              <a:buNone/>
              <a:defRPr sz="1333"/>
            </a:lvl8pPr>
            <a:lvl9pPr marL="3047878" indent="0" algn="ctr">
              <a:buNone/>
              <a:defRPr sz="1333"/>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6/25/18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767344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6/25/18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501612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70750" y="304271"/>
            <a:ext cx="2190750" cy="48431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98500" y="304271"/>
            <a:ext cx="6445250" cy="484319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6/25/18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7246116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46334" y="494472"/>
            <a:ext cx="9467333" cy="636333"/>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46334" y="1280528"/>
            <a:ext cx="9467333" cy="3796000"/>
          </a:xfrm>
          <a:prstGeom prst="rect">
            <a:avLst/>
          </a:prstGeom>
        </p:spPr>
        <p:txBody>
          <a:bodyPr spcFirstLastPara="1" wrap="square" lIns="91425" tIns="91425" rIns="91425" bIns="91425" anchor="t" anchorCtr="0"/>
          <a:lstStyle>
            <a:lvl1pPr marL="507995" lvl="0" indent="-380996">
              <a:spcBef>
                <a:spcPts val="0"/>
              </a:spcBef>
              <a:spcAft>
                <a:spcPts val="0"/>
              </a:spcAft>
              <a:buSzPts val="1800"/>
              <a:buChar char="●"/>
              <a:defRPr/>
            </a:lvl1pPr>
            <a:lvl2pPr marL="1015990" lvl="1" indent="-352774">
              <a:spcBef>
                <a:spcPts val="1778"/>
              </a:spcBef>
              <a:spcAft>
                <a:spcPts val="0"/>
              </a:spcAft>
              <a:buSzPts val="1400"/>
              <a:buChar char="○"/>
              <a:defRPr/>
            </a:lvl2pPr>
            <a:lvl3pPr marL="1523985" lvl="2" indent="-352774">
              <a:spcBef>
                <a:spcPts val="1778"/>
              </a:spcBef>
              <a:spcAft>
                <a:spcPts val="0"/>
              </a:spcAft>
              <a:buSzPts val="1400"/>
              <a:buChar char="■"/>
              <a:defRPr/>
            </a:lvl3pPr>
            <a:lvl4pPr marL="2031980" lvl="3" indent="-352774">
              <a:spcBef>
                <a:spcPts val="1778"/>
              </a:spcBef>
              <a:spcAft>
                <a:spcPts val="0"/>
              </a:spcAft>
              <a:buSzPts val="1400"/>
              <a:buChar char="●"/>
              <a:defRPr/>
            </a:lvl4pPr>
            <a:lvl5pPr marL="2539975" lvl="4" indent="-352774">
              <a:spcBef>
                <a:spcPts val="1778"/>
              </a:spcBef>
              <a:spcAft>
                <a:spcPts val="0"/>
              </a:spcAft>
              <a:buSzPts val="1400"/>
              <a:buChar char="○"/>
              <a:defRPr/>
            </a:lvl5pPr>
            <a:lvl6pPr marL="3047970" lvl="5" indent="-352774">
              <a:spcBef>
                <a:spcPts val="1778"/>
              </a:spcBef>
              <a:spcAft>
                <a:spcPts val="0"/>
              </a:spcAft>
              <a:buSzPts val="1400"/>
              <a:buChar char="■"/>
              <a:defRPr/>
            </a:lvl6pPr>
            <a:lvl7pPr marL="3555964" lvl="6" indent="-352774">
              <a:spcBef>
                <a:spcPts val="1778"/>
              </a:spcBef>
              <a:spcAft>
                <a:spcPts val="0"/>
              </a:spcAft>
              <a:buSzPts val="1400"/>
              <a:buChar char="●"/>
              <a:defRPr/>
            </a:lvl7pPr>
            <a:lvl8pPr marL="4063959" lvl="7" indent="-352774">
              <a:spcBef>
                <a:spcPts val="1778"/>
              </a:spcBef>
              <a:spcAft>
                <a:spcPts val="0"/>
              </a:spcAft>
              <a:buSzPts val="1400"/>
              <a:buChar char="○"/>
              <a:defRPr/>
            </a:lvl8pPr>
            <a:lvl9pPr marL="4571954" lvl="8" indent="-352774">
              <a:spcBef>
                <a:spcPts val="1778"/>
              </a:spcBef>
              <a:spcAft>
                <a:spcPts val="1778"/>
              </a:spcAft>
              <a:buSzPts val="1400"/>
              <a:buChar char="■"/>
              <a:defRPr/>
            </a:lvl9pPr>
          </a:lstStyle>
          <a:p>
            <a:endParaRPr/>
          </a:p>
        </p:txBody>
      </p:sp>
      <p:sp>
        <p:nvSpPr>
          <p:cNvPr id="19" name="Shape 19"/>
          <p:cNvSpPr txBox="1">
            <a:spLocks noGrp="1"/>
          </p:cNvSpPr>
          <p:nvPr>
            <p:ph type="sldNum" idx="12"/>
          </p:nvPr>
        </p:nvSpPr>
        <p:spPr>
          <a:xfrm>
            <a:off x="9413842" y="5181352"/>
            <a:ext cx="609667"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uk-UA" smtClean="0"/>
              <a:pPr/>
              <a:t>‹#›</a:t>
            </a:fld>
            <a:endParaRPr lang="uk-UA"/>
          </a:p>
        </p:txBody>
      </p:sp>
    </p:spTree>
    <p:extLst>
      <p:ext uri="{BB962C8B-B14F-4D97-AF65-F5344CB8AC3E}">
        <p14:creationId xmlns:p14="http://schemas.microsoft.com/office/powerpoint/2010/main" val="378781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646DCA-47A3-524E-B6D6-B6CD1F3947A8}" type="datetimeFigureOut">
              <a:rPr lang="en-US" smtClean="0"/>
              <a:t>6/25/18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127711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93208" y="1424782"/>
            <a:ext cx="8763000" cy="2377281"/>
          </a:xfrm>
        </p:spPr>
        <p:txBody>
          <a:bodyPr anchor="b"/>
          <a:lstStyle>
            <a:lvl1pPr>
              <a:defRPr sz="5000"/>
            </a:lvl1pPr>
          </a:lstStyle>
          <a:p>
            <a:r>
              <a:rPr lang="en-US" smtClean="0"/>
              <a:t>Click to edit Master title style</a:t>
            </a:r>
            <a:endParaRPr lang="en-US" dirty="0"/>
          </a:p>
        </p:txBody>
      </p:sp>
      <p:sp>
        <p:nvSpPr>
          <p:cNvPr id="3" name="Text Placeholder 2"/>
          <p:cNvSpPr>
            <a:spLocks noGrp="1"/>
          </p:cNvSpPr>
          <p:nvPr>
            <p:ph type="body" idx="1"/>
          </p:nvPr>
        </p:nvSpPr>
        <p:spPr>
          <a:xfrm>
            <a:off x="693208" y="3824553"/>
            <a:ext cx="8763000" cy="1250156"/>
          </a:xfrm>
        </p:spPr>
        <p:txBody>
          <a:bodyPr/>
          <a:lstStyle>
            <a:lvl1pPr marL="0" indent="0">
              <a:buNone/>
              <a:defRPr sz="2000">
                <a:solidFill>
                  <a:schemeClr val="tx1">
                    <a:tint val="75000"/>
                  </a:schemeClr>
                </a:solidFill>
              </a:defRPr>
            </a:lvl1pPr>
            <a:lvl2pPr marL="380985" indent="0">
              <a:buNone/>
              <a:defRPr sz="1667">
                <a:solidFill>
                  <a:schemeClr val="tx1">
                    <a:tint val="75000"/>
                  </a:schemeClr>
                </a:solidFill>
              </a:defRPr>
            </a:lvl2pPr>
            <a:lvl3pPr marL="761970" indent="0">
              <a:buNone/>
              <a:defRPr sz="1500">
                <a:solidFill>
                  <a:schemeClr val="tx1">
                    <a:tint val="75000"/>
                  </a:schemeClr>
                </a:solidFill>
              </a:defRPr>
            </a:lvl3pPr>
            <a:lvl4pPr marL="1142954" indent="0">
              <a:buNone/>
              <a:defRPr sz="1333">
                <a:solidFill>
                  <a:schemeClr val="tx1">
                    <a:tint val="75000"/>
                  </a:schemeClr>
                </a:solidFill>
              </a:defRPr>
            </a:lvl4pPr>
            <a:lvl5pPr marL="1523939" indent="0">
              <a:buNone/>
              <a:defRPr sz="1333">
                <a:solidFill>
                  <a:schemeClr val="tx1">
                    <a:tint val="75000"/>
                  </a:schemeClr>
                </a:solidFill>
              </a:defRPr>
            </a:lvl5pPr>
            <a:lvl6pPr marL="1904924" indent="0">
              <a:buNone/>
              <a:defRPr sz="1333">
                <a:solidFill>
                  <a:schemeClr val="tx1">
                    <a:tint val="75000"/>
                  </a:schemeClr>
                </a:solidFill>
              </a:defRPr>
            </a:lvl6pPr>
            <a:lvl7pPr marL="2285909" indent="0">
              <a:buNone/>
              <a:defRPr sz="1333">
                <a:solidFill>
                  <a:schemeClr val="tx1">
                    <a:tint val="75000"/>
                  </a:schemeClr>
                </a:solidFill>
              </a:defRPr>
            </a:lvl7pPr>
            <a:lvl8pPr marL="2666893" indent="0">
              <a:buNone/>
              <a:defRPr sz="1333">
                <a:solidFill>
                  <a:schemeClr val="tx1">
                    <a:tint val="75000"/>
                  </a:schemeClr>
                </a:solidFill>
              </a:defRPr>
            </a:lvl8pPr>
            <a:lvl9pPr marL="3047878" indent="0">
              <a:buNone/>
              <a:defRPr sz="133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D646DCA-47A3-524E-B6D6-B6CD1F3947A8}" type="datetimeFigureOut">
              <a:rPr lang="en-US" smtClean="0"/>
              <a:t>6/25/18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902264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98500" y="1521354"/>
            <a:ext cx="4318000" cy="36261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143500" y="1521354"/>
            <a:ext cx="4318000" cy="36261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D646DCA-47A3-524E-B6D6-B6CD1F3947A8}" type="datetimeFigureOut">
              <a:rPr lang="en-US" smtClean="0"/>
              <a:t>6/25/18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77214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9823" y="304271"/>
            <a:ext cx="8763000" cy="110463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99824" y="1400969"/>
            <a:ext cx="4298156"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smtClean="0"/>
              <a:t>Click to edit Master text styles</a:t>
            </a:r>
          </a:p>
        </p:txBody>
      </p:sp>
      <p:sp>
        <p:nvSpPr>
          <p:cNvPr id="4" name="Content Placeholder 3"/>
          <p:cNvSpPr>
            <a:spLocks noGrp="1"/>
          </p:cNvSpPr>
          <p:nvPr>
            <p:ph sz="half" idx="2"/>
          </p:nvPr>
        </p:nvSpPr>
        <p:spPr>
          <a:xfrm>
            <a:off x="699824" y="2087563"/>
            <a:ext cx="4298156" cy="30704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143500" y="1400969"/>
            <a:ext cx="4319323"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smtClean="0"/>
              <a:t>Click to edit Master text styles</a:t>
            </a:r>
          </a:p>
        </p:txBody>
      </p:sp>
      <p:sp>
        <p:nvSpPr>
          <p:cNvPr id="6" name="Content Placeholder 5"/>
          <p:cNvSpPr>
            <a:spLocks noGrp="1"/>
          </p:cNvSpPr>
          <p:nvPr>
            <p:ph sz="quarter" idx="4"/>
          </p:nvPr>
        </p:nvSpPr>
        <p:spPr>
          <a:xfrm>
            <a:off x="5143500" y="2087563"/>
            <a:ext cx="4319323" cy="30704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D646DCA-47A3-524E-B6D6-B6CD1F3947A8}" type="datetimeFigureOut">
              <a:rPr lang="en-US" smtClean="0"/>
              <a:t>6/25/18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016180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D646DCA-47A3-524E-B6D6-B6CD1F3947A8}" type="datetimeFigureOut">
              <a:rPr lang="en-US" smtClean="0"/>
              <a:t>6/25/18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2084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646DCA-47A3-524E-B6D6-B6CD1F3947A8}" type="datetimeFigureOut">
              <a:rPr lang="en-US" smtClean="0"/>
              <a:t>6/25/18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241048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9824" y="381000"/>
            <a:ext cx="3276864" cy="1333500"/>
          </a:xfrm>
        </p:spPr>
        <p:txBody>
          <a:bodyPr anchor="b"/>
          <a:lstStyle>
            <a:lvl1pPr>
              <a:defRPr sz="2667"/>
            </a:lvl1pPr>
          </a:lstStyle>
          <a:p>
            <a:r>
              <a:rPr lang="en-US" smtClean="0"/>
              <a:t>Click to edit Master title style</a:t>
            </a:r>
            <a:endParaRPr lang="en-US" dirty="0"/>
          </a:p>
        </p:txBody>
      </p:sp>
      <p:sp>
        <p:nvSpPr>
          <p:cNvPr id="3" name="Content Placeholder 2"/>
          <p:cNvSpPr>
            <a:spLocks noGrp="1"/>
          </p:cNvSpPr>
          <p:nvPr>
            <p:ph idx="1"/>
          </p:nvPr>
        </p:nvSpPr>
        <p:spPr>
          <a:xfrm>
            <a:off x="4319323" y="822855"/>
            <a:ext cx="5143500" cy="4061354"/>
          </a:xfrm>
        </p:spPr>
        <p:txBody>
          <a:bodyPr/>
          <a:lstStyle>
            <a:lvl1pPr>
              <a:defRPr sz="2667"/>
            </a:lvl1pPr>
            <a:lvl2pPr>
              <a:defRPr sz="2333"/>
            </a:lvl2pPr>
            <a:lvl3pPr>
              <a:defRPr sz="2000"/>
            </a:lvl3pPr>
            <a:lvl4pPr>
              <a:defRPr sz="1667"/>
            </a:lvl4pPr>
            <a:lvl5pPr>
              <a:defRPr sz="1667"/>
            </a:lvl5pPr>
            <a:lvl6pPr>
              <a:defRPr sz="1667"/>
            </a:lvl6pPr>
            <a:lvl7pPr>
              <a:defRPr sz="1667"/>
            </a:lvl7pPr>
            <a:lvl8pPr>
              <a:defRPr sz="1667"/>
            </a:lvl8pPr>
            <a:lvl9pPr>
              <a:defRPr sz="1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9824" y="1714500"/>
            <a:ext cx="3276864"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646DCA-47A3-524E-B6D6-B6CD1F3947A8}" type="datetimeFigureOut">
              <a:rPr lang="en-US" smtClean="0"/>
              <a:t>6/25/18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932808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9824" y="381000"/>
            <a:ext cx="3276864" cy="1333500"/>
          </a:xfrm>
        </p:spPr>
        <p:txBody>
          <a:bodyPr anchor="b"/>
          <a:lstStyle>
            <a:lvl1pPr>
              <a:defRPr sz="266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319323" y="822855"/>
            <a:ext cx="5143500" cy="4061354"/>
          </a:xfrm>
        </p:spPr>
        <p:txBody>
          <a:bodyPr anchor="t"/>
          <a:lstStyle>
            <a:lvl1pPr marL="0" indent="0">
              <a:buNone/>
              <a:defRPr sz="2667"/>
            </a:lvl1pPr>
            <a:lvl2pPr marL="380985" indent="0">
              <a:buNone/>
              <a:defRPr sz="2333"/>
            </a:lvl2pPr>
            <a:lvl3pPr marL="761970" indent="0">
              <a:buNone/>
              <a:defRPr sz="2000"/>
            </a:lvl3pPr>
            <a:lvl4pPr marL="1142954" indent="0">
              <a:buNone/>
              <a:defRPr sz="1667"/>
            </a:lvl4pPr>
            <a:lvl5pPr marL="1523939" indent="0">
              <a:buNone/>
              <a:defRPr sz="1667"/>
            </a:lvl5pPr>
            <a:lvl6pPr marL="1904924" indent="0">
              <a:buNone/>
              <a:defRPr sz="1667"/>
            </a:lvl6pPr>
            <a:lvl7pPr marL="2285909" indent="0">
              <a:buNone/>
              <a:defRPr sz="1667"/>
            </a:lvl7pPr>
            <a:lvl8pPr marL="2666893" indent="0">
              <a:buNone/>
              <a:defRPr sz="1667"/>
            </a:lvl8pPr>
            <a:lvl9pPr marL="3047878" indent="0">
              <a:buNone/>
              <a:defRPr sz="1667"/>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99824" y="1714500"/>
            <a:ext cx="3276864"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646DCA-47A3-524E-B6D6-B6CD1F3947A8}" type="datetimeFigureOut">
              <a:rPr lang="en-US" smtClean="0"/>
              <a:t>6/25/18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AE2A23-5774-9943-9C46-E91F45770369}" type="slidenum">
              <a:rPr lang="en-US" smtClean="0"/>
              <a:t>‹#›</a:t>
            </a:fld>
            <a:endParaRPr lang="en-US"/>
          </a:p>
        </p:txBody>
      </p:sp>
    </p:spTree>
    <p:extLst>
      <p:ext uri="{BB962C8B-B14F-4D97-AF65-F5344CB8AC3E}">
        <p14:creationId xmlns:p14="http://schemas.microsoft.com/office/powerpoint/2010/main" val="18738233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8500" y="304271"/>
            <a:ext cx="8763000" cy="110463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98500" y="1521354"/>
            <a:ext cx="8763000" cy="362611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98500" y="5296959"/>
            <a:ext cx="2286000" cy="304271"/>
          </a:xfrm>
          <a:prstGeom prst="rect">
            <a:avLst/>
          </a:prstGeom>
        </p:spPr>
        <p:txBody>
          <a:bodyPr vert="horz" lIns="91440" tIns="45720" rIns="91440" bIns="45720" rtlCol="0" anchor="ctr"/>
          <a:lstStyle>
            <a:lvl1pPr algn="l">
              <a:defRPr sz="1000">
                <a:solidFill>
                  <a:schemeClr val="tx1">
                    <a:tint val="75000"/>
                  </a:schemeClr>
                </a:solidFill>
              </a:defRPr>
            </a:lvl1pPr>
          </a:lstStyle>
          <a:p>
            <a:fld id="{BD646DCA-47A3-524E-B6D6-B6CD1F3947A8}" type="datetimeFigureOut">
              <a:rPr lang="en-US" smtClean="0"/>
              <a:t>6/25/18</a:t>
            </a:fld>
            <a:endParaRPr lang="en-US"/>
          </a:p>
        </p:txBody>
      </p:sp>
      <p:sp>
        <p:nvSpPr>
          <p:cNvPr id="5" name="Footer Placeholder 4"/>
          <p:cNvSpPr>
            <a:spLocks noGrp="1"/>
          </p:cNvSpPr>
          <p:nvPr>
            <p:ph type="ftr" sz="quarter" idx="3"/>
          </p:nvPr>
        </p:nvSpPr>
        <p:spPr>
          <a:xfrm>
            <a:off x="3365500" y="5296959"/>
            <a:ext cx="3429000" cy="304271"/>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175500" y="5296959"/>
            <a:ext cx="2286000" cy="304271"/>
          </a:xfrm>
          <a:prstGeom prst="rect">
            <a:avLst/>
          </a:prstGeom>
        </p:spPr>
        <p:txBody>
          <a:bodyPr vert="horz" lIns="91440" tIns="45720" rIns="91440" bIns="45720" rtlCol="0" anchor="ctr"/>
          <a:lstStyle>
            <a:lvl1pPr algn="r">
              <a:defRPr sz="1000">
                <a:solidFill>
                  <a:schemeClr val="tx1">
                    <a:tint val="75000"/>
                  </a:schemeClr>
                </a:solidFill>
              </a:defRPr>
            </a:lvl1pPr>
          </a:lstStyle>
          <a:p>
            <a:fld id="{85AE2A23-5774-9943-9C46-E91F45770369}" type="slidenum">
              <a:rPr lang="en-US" smtClean="0"/>
              <a:t>‹#›</a:t>
            </a:fld>
            <a:endParaRPr lang="en-US"/>
          </a:p>
        </p:txBody>
      </p:sp>
    </p:spTree>
    <p:extLst>
      <p:ext uri="{BB962C8B-B14F-4D97-AF65-F5344CB8AC3E}">
        <p14:creationId xmlns:p14="http://schemas.microsoft.com/office/powerpoint/2010/main" val="1750538068"/>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jp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6" Type="http://schemas.openxmlformats.org/officeDocument/2006/relationships/image" Target="../media/image18.emf"/><Relationship Id="rId7"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5"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7.jpg"/><Relationship Id="rId5"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 Id="rId3" Type="http://schemas.openxmlformats.org/officeDocument/2006/relationships/image" Target="../media/image2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 Id="rId3" Type="http://schemas.openxmlformats.org/officeDocument/2006/relationships/image" Target="../media/image3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 Id="rId3" Type="http://schemas.openxmlformats.org/officeDocument/2006/relationships/image" Target="../media/image3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png"/><Relationship Id="rId3" Type="http://schemas.openxmlformats.org/officeDocument/2006/relationships/image" Target="../media/image4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3.png"/><Relationship Id="rId3" Type="http://schemas.openxmlformats.org/officeDocument/2006/relationships/image" Target="../media/image4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6.png"/><Relationship Id="rId4" Type="http://schemas.openxmlformats.org/officeDocument/2006/relationships/image" Target="../media/image47.png"/><Relationship Id="rId5" Type="http://schemas.openxmlformats.org/officeDocument/2006/relationships/image" Target="../media/image48.png"/><Relationship Id="rId6" Type="http://schemas.openxmlformats.org/officeDocument/2006/relationships/image" Target="../media/image49.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6.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50.gif"/><Relationship Id="rId4" Type="http://schemas.openxmlformats.org/officeDocument/2006/relationships/image" Target="../media/image51.jp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61.xml.rels><?xml version="1.0" encoding="UTF-8" standalone="yes"?>
<Relationships xmlns="http://schemas.openxmlformats.org/package/2006/relationships"><Relationship Id="rId3" Type="http://schemas.openxmlformats.org/officeDocument/2006/relationships/image" Target="../media/image50.gif"/><Relationship Id="rId4" Type="http://schemas.openxmlformats.org/officeDocument/2006/relationships/image" Target="../media/image52.png"/><Relationship Id="rId5" Type="http://schemas.openxmlformats.org/officeDocument/2006/relationships/image" Target="../media/image53.png"/><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62.xml.rels><?xml version="1.0" encoding="UTF-8" standalone="yes"?>
<Relationships xmlns="http://schemas.openxmlformats.org/package/2006/relationships"><Relationship Id="rId3" Type="http://schemas.openxmlformats.org/officeDocument/2006/relationships/image" Target="../media/image54.gif"/><Relationship Id="rId4" Type="http://schemas.openxmlformats.org/officeDocument/2006/relationships/image" Target="../media/image55.gif"/><Relationship Id="rId5" Type="http://schemas.openxmlformats.org/officeDocument/2006/relationships/image" Target="../media/image56.png"/><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63.xml.rels><?xml version="1.0" encoding="UTF-8" standalone="yes"?>
<Relationships xmlns="http://schemas.openxmlformats.org/package/2006/relationships"><Relationship Id="rId3" Type="http://schemas.openxmlformats.org/officeDocument/2006/relationships/hyperlink" Target="https://medium.com/human-in-a-machine-world/mae-and-rmse-which-metric-is-better-e60ac3bde13d" TargetMode="External"/><Relationship Id="rId4" Type="http://schemas.openxmlformats.org/officeDocument/2006/relationships/hyperlink" Target="https://stats.stackexchange.com/questions/48267/mean-absolute-error-or-root-mean-squared-error" TargetMode="External"/><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64.xml.rels><?xml version="1.0" encoding="UTF-8" standalone="yes"?>
<Relationships xmlns="http://schemas.openxmlformats.org/package/2006/relationships"><Relationship Id="rId3" Type="http://schemas.openxmlformats.org/officeDocument/2006/relationships/image" Target="../media/image58.png"/><Relationship Id="rId4" Type="http://schemas.openxmlformats.org/officeDocument/2006/relationships/image" Target="../media/image59.png"/><Relationship Id="rId5" Type="http://schemas.openxmlformats.org/officeDocument/2006/relationships/image" Target="../media/image60.png"/><Relationship Id="rId6" Type="http://schemas.openxmlformats.org/officeDocument/2006/relationships/hyperlink" Target="https://en.wikipedia.org/wiki/Explained_sum_of_squares" TargetMode="External"/><Relationship Id="rId7" Type="http://schemas.openxmlformats.org/officeDocument/2006/relationships/hyperlink" Target="https://en.wikipedia.org/wiki/Total_sum_of_squares" TargetMode="External"/><Relationship Id="rId8" Type="http://schemas.openxmlformats.org/officeDocument/2006/relationships/hyperlink" Target="https://en.wikipedia.org/wiki/Variance" TargetMode="External"/><Relationship Id="rId9" Type="http://schemas.openxmlformats.org/officeDocument/2006/relationships/hyperlink" Target="https://en.wikipedia.org/wiki/Residual_sum_of_squares" TargetMode="External"/><Relationship Id="rId10" Type="http://schemas.openxmlformats.org/officeDocument/2006/relationships/image" Target="../media/image61.png"/><Relationship Id="rId1" Type="http://schemas.openxmlformats.org/officeDocument/2006/relationships/slideLayout" Target="../slideLayouts/slideLayout2.xml"/><Relationship Id="rId2" Type="http://schemas.openxmlformats.org/officeDocument/2006/relationships/image" Target="../media/image57.png"/></Relationships>
</file>

<file path=ppt/slides/_rels/slide65.xml.rels><?xml version="1.0" encoding="UTF-8" standalone="yes"?>
<Relationships xmlns="http://schemas.openxmlformats.org/package/2006/relationships"><Relationship Id="rId3" Type="http://schemas.openxmlformats.org/officeDocument/2006/relationships/hyperlink" Target="https://en.wikipedia.org/wiki/Sensitivity_(test)" TargetMode="External"/><Relationship Id="rId4" Type="http://schemas.openxmlformats.org/officeDocument/2006/relationships/hyperlink" Target="https://en.wikipedia.org/wiki/Information_retrieval#Recall" TargetMode="External"/><Relationship Id="rId5" Type="http://schemas.openxmlformats.org/officeDocument/2006/relationships/hyperlink" Target="https://en.wikipedia.org/wiki/Hit_rate" TargetMode="External"/><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62.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3.jp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en.wikipedia.org/wiki/Information_retrieval#Precision"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4.jpg"/><Relationship Id="rId3" Type="http://schemas.openxmlformats.org/officeDocument/2006/relationships/hyperlink" Target="https://en.wikipedia.org/wiki/Information_retrieval#Precisio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5.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6.png"/><Relationship Id="rId3" Type="http://schemas.openxmlformats.org/officeDocument/2006/relationships/image" Target="../media/image67.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hyperlink" Target="https://en.wikipedia.org/wiki/Logit" TargetMode="External"/><Relationship Id="rId4" Type="http://schemas.openxmlformats.org/officeDocument/2006/relationships/image" Target="../media/image68.pn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0.xml.rels><?xml version="1.0" encoding="UTF-8" standalone="yes"?>
<Relationships xmlns="http://schemas.openxmlformats.org/package/2006/relationships"><Relationship Id="rId3" Type="http://schemas.openxmlformats.org/officeDocument/2006/relationships/image" Target="../media/image70.png"/><Relationship Id="rId4" Type="http://schemas.openxmlformats.org/officeDocument/2006/relationships/image" Target="../media/image71.png"/><Relationship Id="rId1" Type="http://schemas.openxmlformats.org/officeDocument/2006/relationships/slideLayout" Target="../slideLayouts/slideLayout1.xml"/><Relationship Id="rId2" Type="http://schemas.openxmlformats.org/officeDocument/2006/relationships/image" Target="../media/image69.png"/></Relationships>
</file>

<file path=ppt/slides/_rels/slide81.xml.rels><?xml version="1.0" encoding="UTF-8" standalone="yes"?>
<Relationships xmlns="http://schemas.openxmlformats.org/package/2006/relationships"><Relationship Id="rId3" Type="http://schemas.openxmlformats.org/officeDocument/2006/relationships/image" Target="../media/image69.png"/><Relationship Id="rId4" Type="http://schemas.openxmlformats.org/officeDocument/2006/relationships/image" Target="../media/image73.png"/><Relationship Id="rId1" Type="http://schemas.openxmlformats.org/officeDocument/2006/relationships/slideLayout" Target="../slideLayouts/slideLayout2.xml"/><Relationship Id="rId2" Type="http://schemas.openxmlformats.org/officeDocument/2006/relationships/image" Target="../media/image7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tosa.io/ev/image-kernels/" TargetMode="Externa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stats.stackexchange.com/questions/250560/is-bias-the-same-as-underfitting-and-variance-the-same-as-overfitting" TargetMode="Externa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4.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75.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6.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7.png"/><Relationship Id="rId3" Type="http://schemas.openxmlformats.org/officeDocument/2006/relationships/image" Target="../media/image7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9.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0.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1.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log.minitab.com/blog/adventures-in-statistics/how-to-correctly-interpret-p-values" TargetMode="Externa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2.png"/><Relationship Id="rId3" Type="http://schemas.openxmlformats.org/officeDocument/2006/relationships/image" Target="../media/image83.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4.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8634" y="332223"/>
            <a:ext cx="7124649" cy="707886"/>
          </a:xfrm>
          <a:prstGeom prst="rect">
            <a:avLst/>
          </a:prstGeom>
          <a:noFill/>
        </p:spPr>
        <p:txBody>
          <a:bodyPr wrap="square" rtlCol="0">
            <a:spAutoFit/>
          </a:bodyPr>
          <a:lstStyle/>
          <a:p>
            <a:pPr lvl="0"/>
            <a:r>
              <a:rPr lang="zh-CN" altLang="en-US" sz="2000" b="1" dirty="0"/>
              <a:t>运用机器学习算法预测在线课程用户的成绩以及课程完成度</a:t>
            </a:r>
            <a:endParaRPr lang="en-US" sz="2000" b="1" dirty="0"/>
          </a:p>
          <a:p>
            <a:endParaRPr lang="en-US" sz="2000" b="1" dirty="0"/>
          </a:p>
        </p:txBody>
      </p:sp>
      <p:sp>
        <p:nvSpPr>
          <p:cNvPr id="8" name="Rectangle 7"/>
          <p:cNvSpPr/>
          <p:nvPr/>
        </p:nvSpPr>
        <p:spPr>
          <a:xfrm>
            <a:off x="588326" y="1249364"/>
            <a:ext cx="8985692" cy="1015663"/>
          </a:xfrm>
          <a:prstGeom prst="rect">
            <a:avLst/>
          </a:prstGeom>
        </p:spPr>
        <p:txBody>
          <a:bodyPr wrap="square">
            <a:spAutoFit/>
          </a:bodyPr>
          <a:lstStyle/>
          <a:p>
            <a:r>
              <a:rPr lang="en-US" sz="1200" dirty="0">
                <a:solidFill>
                  <a:srgbClr val="222222"/>
                </a:solidFill>
                <a:latin typeface=""/>
              </a:rPr>
              <a:t>W. Chen, C. Brinton, D. Cao, M. Chiang. “Early Detection Prediction of Learning Outcomes in Online Short-Courses</a:t>
            </a:r>
          </a:p>
          <a:p>
            <a:r>
              <a:rPr lang="en-US" sz="1200" dirty="0">
                <a:solidFill>
                  <a:srgbClr val="222222"/>
                </a:solidFill>
                <a:latin typeface=""/>
              </a:rPr>
              <a:t>via Learning Behaviors.” IEEE Transactions on Learning Technologies, 2017</a:t>
            </a:r>
            <a:r>
              <a:rPr lang="en-US" sz="1200" dirty="0" smtClean="0">
                <a:solidFill>
                  <a:srgbClr val="222222"/>
                </a:solidFill>
                <a:latin typeface=""/>
              </a:rPr>
              <a:t>.</a:t>
            </a:r>
          </a:p>
          <a:p>
            <a:endParaRPr lang="en-US" sz="1200" dirty="0">
              <a:solidFill>
                <a:srgbClr val="222222"/>
              </a:solidFill>
              <a:latin typeface=""/>
            </a:endParaRPr>
          </a:p>
          <a:p>
            <a:r>
              <a:rPr lang="en-US" sz="1200" dirty="0">
                <a:solidFill>
                  <a:srgbClr val="000000"/>
                </a:solidFill>
                <a:latin typeface=""/>
              </a:rPr>
              <a:t>W. Chen, C. Brinton, D. Cao and M. Chiang, “Behavior in social learning networks: Early detection for online </a:t>
            </a:r>
            <a:r>
              <a:rPr lang="en-US" sz="1200" dirty="0" err="1">
                <a:solidFill>
                  <a:srgbClr val="000000"/>
                </a:solidFill>
                <a:latin typeface=""/>
              </a:rPr>
              <a:t>shortcourses</a:t>
            </a:r>
            <a:r>
              <a:rPr lang="en-US" sz="1200" dirty="0">
                <a:solidFill>
                  <a:srgbClr val="000000"/>
                </a:solidFill>
                <a:latin typeface=""/>
              </a:rPr>
              <a:t>”,</a:t>
            </a:r>
          </a:p>
          <a:p>
            <a:r>
              <a:rPr lang="en-US" sz="1200" dirty="0">
                <a:solidFill>
                  <a:srgbClr val="000000"/>
                </a:solidFill>
                <a:latin typeface=""/>
              </a:rPr>
              <a:t>Proc. of IEEE INFOCOM, Atlanta, GA, May 2017.</a:t>
            </a:r>
            <a:endParaRPr lang="en-US" sz="1200" dirty="0"/>
          </a:p>
        </p:txBody>
      </p:sp>
      <p:sp>
        <p:nvSpPr>
          <p:cNvPr id="9" name="Content Placeholder 2"/>
          <p:cNvSpPr txBox="1">
            <a:spLocks/>
          </p:cNvSpPr>
          <p:nvPr/>
        </p:nvSpPr>
        <p:spPr>
          <a:xfrm>
            <a:off x="677732" y="2672698"/>
            <a:ext cx="7690588" cy="2060668"/>
          </a:xfrm>
          <a:prstGeom prst="rect">
            <a:avLst/>
          </a:prstGeom>
        </p:spPr>
        <p:txBody>
          <a:bodyPr vert="horz" lIns="91440" tIns="45720" rIns="91440" bIns="45720" rtlCol="0">
            <a:normAutofit lnSpcReduction="10000"/>
          </a:bodyPr>
          <a:lstStyle>
            <a:lvl1pPr marL="0" indent="0" algn="ctr" defTabSz="761970" rtl="0" eaLnBrk="1" latinLnBrk="0" hangingPunct="1">
              <a:lnSpc>
                <a:spcPct val="90000"/>
              </a:lnSpc>
              <a:spcBef>
                <a:spcPts val="833"/>
              </a:spcBef>
              <a:buFont typeface="Arial" panose="020B0604020202020204" pitchFamily="34" charset="0"/>
              <a:buNone/>
              <a:defRPr sz="2000" kern="1200">
                <a:solidFill>
                  <a:schemeClr val="tx1"/>
                </a:solidFill>
                <a:latin typeface="+mn-lt"/>
                <a:ea typeface="+mn-ea"/>
                <a:cs typeface="+mn-cs"/>
              </a:defRPr>
            </a:lvl1pPr>
            <a:lvl2pPr marL="380985" indent="0" algn="ctr" defTabSz="761970" rtl="0" eaLnBrk="1" latinLnBrk="0" hangingPunct="1">
              <a:lnSpc>
                <a:spcPct val="90000"/>
              </a:lnSpc>
              <a:spcBef>
                <a:spcPts val="417"/>
              </a:spcBef>
              <a:buFont typeface="Arial" panose="020B0604020202020204" pitchFamily="34" charset="0"/>
              <a:buNone/>
              <a:defRPr sz="1667" kern="1200">
                <a:solidFill>
                  <a:schemeClr val="tx1"/>
                </a:solidFill>
                <a:latin typeface="+mn-lt"/>
                <a:ea typeface="+mn-ea"/>
                <a:cs typeface="+mn-cs"/>
              </a:defRPr>
            </a:lvl2pPr>
            <a:lvl3pPr marL="761970" indent="0" algn="ctr" defTabSz="761970" rtl="0" eaLnBrk="1" latinLnBrk="0" hangingPunct="1">
              <a:lnSpc>
                <a:spcPct val="90000"/>
              </a:lnSpc>
              <a:spcBef>
                <a:spcPts val="417"/>
              </a:spcBef>
              <a:buFont typeface="Arial" panose="020B0604020202020204" pitchFamily="34" charset="0"/>
              <a:buNone/>
              <a:defRPr sz="1500" kern="1200">
                <a:solidFill>
                  <a:schemeClr val="tx1"/>
                </a:solidFill>
                <a:latin typeface="+mn-lt"/>
                <a:ea typeface="+mn-ea"/>
                <a:cs typeface="+mn-cs"/>
              </a:defRPr>
            </a:lvl3pPr>
            <a:lvl4pPr marL="1142954"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4pPr>
            <a:lvl5pPr marL="1523939"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5pPr>
            <a:lvl6pPr marL="1904924"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6pPr>
            <a:lvl7pPr marL="2285909"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7pPr>
            <a:lvl8pPr marL="2666893"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8pPr>
            <a:lvl9pPr marL="3047878" indent="0" algn="ctr" defTabSz="761970" rtl="0" eaLnBrk="1" latinLnBrk="0" hangingPunct="1">
              <a:lnSpc>
                <a:spcPct val="90000"/>
              </a:lnSpc>
              <a:spcBef>
                <a:spcPts val="417"/>
              </a:spcBef>
              <a:buFont typeface="Arial" panose="020B0604020202020204" pitchFamily="34" charset="0"/>
              <a:buNone/>
              <a:defRPr sz="1333" kern="1200">
                <a:solidFill>
                  <a:schemeClr val="tx1"/>
                </a:solidFill>
                <a:latin typeface="+mn-lt"/>
                <a:ea typeface="+mn-ea"/>
                <a:cs typeface="+mn-cs"/>
              </a:defRPr>
            </a:lvl9pPr>
          </a:lstStyle>
          <a:p>
            <a:endParaRPr lang="en-US" dirty="0" smtClean="0"/>
          </a:p>
          <a:p>
            <a:r>
              <a:rPr lang="en-US" dirty="0" smtClean="0"/>
              <a:t>In this paper, we ask:</a:t>
            </a:r>
          </a:p>
          <a:p>
            <a:pPr marL="666761" lvl="1" indent="-285756">
              <a:buFont typeface="+mj-lt"/>
              <a:buAutoNum type="arabicPeriod"/>
            </a:pPr>
            <a:r>
              <a:rPr lang="en-US" dirty="0" smtClean="0"/>
              <a:t>Can we use behavior to predict learning outcomes in short-courses? </a:t>
            </a:r>
          </a:p>
          <a:p>
            <a:pPr marL="666761" lvl="1" indent="-285756">
              <a:buFont typeface="+mj-lt"/>
              <a:buAutoNum type="arabicPeriod"/>
            </a:pPr>
            <a:endParaRPr lang="en-US" dirty="0" smtClean="0"/>
          </a:p>
          <a:p>
            <a:pPr marL="666761" lvl="1" indent="-285756">
              <a:buFont typeface="+mj-lt"/>
              <a:buAutoNum type="arabicPeriod"/>
            </a:pPr>
            <a:r>
              <a:rPr lang="en-US" dirty="0" smtClean="0"/>
              <a:t>How early into short-courses can these predictions be made? </a:t>
            </a:r>
          </a:p>
          <a:p>
            <a:pPr marL="666761" lvl="1" indent="-285756">
              <a:buFont typeface="+mj-lt"/>
              <a:buAutoNum type="arabicPeriod"/>
            </a:pPr>
            <a:endParaRPr lang="en-US" dirty="0" smtClean="0"/>
          </a:p>
          <a:p>
            <a:pPr marL="666761" lvl="1" indent="-285756">
              <a:buFont typeface="+mj-lt"/>
              <a:buAutoNum type="arabicPeriod"/>
            </a:pPr>
            <a:r>
              <a:rPr lang="en-US" dirty="0" smtClean="0"/>
              <a:t>Is one type of learning behavior more effective for prediction? </a:t>
            </a:r>
          </a:p>
          <a:p>
            <a:endParaRPr lang="en-US" dirty="0"/>
          </a:p>
        </p:txBody>
      </p:sp>
    </p:spTree>
    <p:extLst>
      <p:ext uri="{BB962C8B-B14F-4D97-AF65-F5344CB8AC3E}">
        <p14:creationId xmlns:p14="http://schemas.microsoft.com/office/powerpoint/2010/main" val="1300018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Day-by-day Prediction</a:t>
            </a:r>
            <a:endParaRPr lang="en-US" dirty="0"/>
          </a:p>
        </p:txBody>
      </p:sp>
      <p:pic>
        <p:nvPicPr>
          <p:cNvPr id="8"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11950" y="1961616"/>
            <a:ext cx="3085025" cy="1851015"/>
          </a:xfrm>
        </p:spPr>
      </p:pic>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10</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3920" y="1961616"/>
            <a:ext cx="3085026" cy="1851015"/>
          </a:xfrm>
          <a:prstGeom prst="rect">
            <a:avLst/>
          </a:prstGeom>
        </p:spPr>
      </p:pic>
      <p:sp>
        <p:nvSpPr>
          <p:cNvPr id="13" name="Content Placeholder 2"/>
          <p:cNvSpPr txBox="1">
            <a:spLocks/>
          </p:cNvSpPr>
          <p:nvPr/>
        </p:nvSpPr>
        <p:spPr>
          <a:xfrm>
            <a:off x="1651000" y="1333503"/>
            <a:ext cx="6858000" cy="3962763"/>
          </a:xfrm>
          <a:prstGeom prst="rect">
            <a:avLst/>
          </a:prstGeom>
        </p:spPr>
        <p:txBody>
          <a:bodyPr vert="horz" lIns="76200" tIns="38100" rIns="76200" bIns="38100"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67" dirty="0"/>
              <a:t>Variation in prediction quality by day </a:t>
            </a:r>
            <a:r>
              <a:rPr lang="en-US" sz="1667"/>
              <a:t>for course VE and ES, </a:t>
            </a:r>
            <a:r>
              <a:rPr lang="en-US" sz="1667" dirty="0"/>
              <a:t>using the full feature set:</a:t>
            </a:r>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lvl="1" indent="0">
              <a:buClr>
                <a:srgbClr val="1C4C9B"/>
              </a:buClr>
              <a:buNone/>
            </a:pPr>
            <a:endParaRPr lang="en-US" sz="1667" dirty="0"/>
          </a:p>
          <a:p>
            <a:pPr marL="0" lvl="1" indent="0">
              <a:buClr>
                <a:srgbClr val="1C4C9B"/>
              </a:buClr>
              <a:buNone/>
            </a:pPr>
            <a:r>
              <a:rPr lang="en-US" sz="1667" dirty="0"/>
              <a:t>Behavior-based prediction has an early detection capability. The AUCs reach 70% by day 7, which shows that behavioral features can be used for early detection.</a:t>
            </a:r>
          </a:p>
          <a:p>
            <a:pPr marL="0" indent="0">
              <a:buNone/>
            </a:pPr>
            <a:endParaRPr lang="en-US" sz="1667" dirty="0"/>
          </a:p>
        </p:txBody>
      </p:sp>
      <p:sp>
        <p:nvSpPr>
          <p:cNvPr id="6" name="TextBox 5"/>
          <p:cNvSpPr txBox="1"/>
          <p:nvPr/>
        </p:nvSpPr>
        <p:spPr>
          <a:xfrm>
            <a:off x="3141786" y="3733935"/>
            <a:ext cx="1225015" cy="246221"/>
          </a:xfrm>
          <a:prstGeom prst="rect">
            <a:avLst/>
          </a:prstGeom>
          <a:noFill/>
        </p:spPr>
        <p:txBody>
          <a:bodyPr wrap="none" rtlCol="0">
            <a:spAutoFit/>
          </a:bodyPr>
          <a:lstStyle/>
          <a:p>
            <a:r>
              <a:rPr lang="en-US" sz="1000" dirty="0">
                <a:latin typeface="Helvetica" charset="0"/>
                <a:ea typeface="Helvetica" charset="0"/>
                <a:cs typeface="Helvetica" charset="0"/>
              </a:rPr>
              <a:t>LDA applied to VE</a:t>
            </a:r>
          </a:p>
        </p:txBody>
      </p:sp>
      <p:sp>
        <p:nvSpPr>
          <p:cNvPr id="14" name="TextBox 13"/>
          <p:cNvSpPr txBox="1"/>
          <p:nvPr/>
        </p:nvSpPr>
        <p:spPr>
          <a:xfrm>
            <a:off x="6226809" y="3733933"/>
            <a:ext cx="1253869" cy="246221"/>
          </a:xfrm>
          <a:prstGeom prst="rect">
            <a:avLst/>
          </a:prstGeom>
          <a:noFill/>
        </p:spPr>
        <p:txBody>
          <a:bodyPr wrap="none" rtlCol="0">
            <a:spAutoFit/>
          </a:bodyPr>
          <a:lstStyle/>
          <a:p>
            <a:r>
              <a:rPr lang="en-US" sz="1000" dirty="0">
                <a:latin typeface="Helvetica" charset="0"/>
                <a:ea typeface="Helvetica" charset="0"/>
                <a:cs typeface="Helvetica" charset="0"/>
              </a:rPr>
              <a:t>SVM applied to ES</a:t>
            </a:r>
          </a:p>
        </p:txBody>
      </p:sp>
    </p:spTree>
    <p:extLst>
      <p:ext uri="{BB962C8B-B14F-4D97-AF65-F5344CB8AC3E}">
        <p14:creationId xmlns:p14="http://schemas.microsoft.com/office/powerpoint/2010/main" val="2042757828"/>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33527" y="946298"/>
            <a:ext cx="2503955" cy="369332"/>
          </a:xfrm>
          <a:prstGeom prst="rect">
            <a:avLst/>
          </a:prstGeom>
          <a:noFill/>
        </p:spPr>
        <p:txBody>
          <a:bodyPr wrap="none" rtlCol="0">
            <a:spAutoFit/>
          </a:bodyPr>
          <a:lstStyle/>
          <a:p>
            <a:r>
              <a:rPr lang="en-US" dirty="0"/>
              <a:t>Linear Predictive Coding </a:t>
            </a:r>
          </a:p>
        </p:txBody>
      </p:sp>
    </p:spTree>
    <p:extLst>
      <p:ext uri="{BB962C8B-B14F-4D97-AF65-F5344CB8AC3E}">
        <p14:creationId xmlns:p14="http://schemas.microsoft.com/office/powerpoint/2010/main" val="37261629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33527" y="946298"/>
            <a:ext cx="2503955" cy="369332"/>
          </a:xfrm>
          <a:prstGeom prst="rect">
            <a:avLst/>
          </a:prstGeom>
          <a:noFill/>
        </p:spPr>
        <p:txBody>
          <a:bodyPr wrap="none" rtlCol="0">
            <a:spAutoFit/>
          </a:bodyPr>
          <a:lstStyle/>
          <a:p>
            <a:r>
              <a:rPr lang="en-US" dirty="0"/>
              <a:t>Linear Predictive Coding </a:t>
            </a:r>
          </a:p>
        </p:txBody>
      </p:sp>
      <p:sp>
        <p:nvSpPr>
          <p:cNvPr id="4" name="TextBox 3"/>
          <p:cNvSpPr txBox="1"/>
          <p:nvPr/>
        </p:nvSpPr>
        <p:spPr>
          <a:xfrm>
            <a:off x="1833527" y="1520457"/>
            <a:ext cx="1034001" cy="369332"/>
          </a:xfrm>
          <a:prstGeom prst="rect">
            <a:avLst/>
          </a:prstGeom>
          <a:noFill/>
        </p:spPr>
        <p:txBody>
          <a:bodyPr wrap="none" rtlCol="0">
            <a:spAutoFit/>
          </a:bodyPr>
          <a:lstStyle/>
          <a:p>
            <a:r>
              <a:rPr lang="en-US" dirty="0"/>
              <a:t>Formant </a:t>
            </a:r>
          </a:p>
        </p:txBody>
      </p:sp>
    </p:spTree>
    <p:extLst>
      <p:ext uri="{BB962C8B-B14F-4D97-AF65-F5344CB8AC3E}">
        <p14:creationId xmlns:p14="http://schemas.microsoft.com/office/powerpoint/2010/main" val="499755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Feature-type Comparison</a:t>
            </a:r>
            <a:endParaRPr lang="en-US"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11</a:t>
            </a:fld>
            <a:endParaRPr lang="en-US" dirty="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8200" y="2120465"/>
            <a:ext cx="2971165" cy="1782699"/>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49675" y="2120465"/>
            <a:ext cx="2971629" cy="1782977"/>
          </a:xfrm>
          <a:prstGeom prst="rect">
            <a:avLst/>
          </a:prstGeom>
        </p:spPr>
      </p:pic>
      <p:sp>
        <p:nvSpPr>
          <p:cNvPr id="18" name="Content Placeholder 2"/>
          <p:cNvSpPr txBox="1">
            <a:spLocks/>
          </p:cNvSpPr>
          <p:nvPr/>
        </p:nvSpPr>
        <p:spPr>
          <a:xfrm>
            <a:off x="1727868" y="1361313"/>
            <a:ext cx="6858000" cy="3962763"/>
          </a:xfrm>
          <a:prstGeom prst="rect">
            <a:avLst/>
          </a:prstGeom>
        </p:spPr>
        <p:txBody>
          <a:bodyPr vert="horz" lIns="76200" tIns="38100" rIns="76200" bIns="38100"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67" dirty="0"/>
              <a:t>Variation in prediction quality by day for each course, using the content and SLN features: </a:t>
            </a:r>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0" indent="0">
              <a:buNone/>
            </a:pPr>
            <a:endParaRPr lang="en-US" sz="1667" dirty="0"/>
          </a:p>
          <a:p>
            <a:pPr marL="285756" lvl="1" indent="-285756">
              <a:buClr>
                <a:srgbClr val="1C4C9B"/>
              </a:buClr>
              <a:buFont typeface="Arial"/>
              <a:buChar char="•"/>
            </a:pPr>
            <a:endParaRPr lang="en-US" sz="1667" dirty="0"/>
          </a:p>
          <a:p>
            <a:pPr marL="285756" lvl="1" indent="-285756">
              <a:buClr>
                <a:srgbClr val="1C4C9B"/>
              </a:buClr>
              <a:buFont typeface="Arial"/>
              <a:buChar char="•"/>
            </a:pPr>
            <a:endParaRPr lang="en-US" sz="1667" dirty="0"/>
          </a:p>
          <a:p>
            <a:r>
              <a:rPr lang="en-US" sz="1667" dirty="0"/>
              <a:t>In ES and LS, the SLN features have higher quality later.</a:t>
            </a:r>
          </a:p>
          <a:p>
            <a:r>
              <a:rPr lang="en-US" sz="1667" dirty="0"/>
              <a:t>For “earliest” detection, content features have an advantage. </a:t>
            </a:r>
          </a:p>
        </p:txBody>
      </p:sp>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53126" y="3011814"/>
            <a:ext cx="677333" cy="433917"/>
          </a:xfrm>
          <a:prstGeom prst="rect">
            <a:avLst/>
          </a:prstGeom>
        </p:spPr>
      </p:pic>
      <p:sp>
        <p:nvSpPr>
          <p:cNvPr id="9" name="TextBox 8"/>
          <p:cNvSpPr txBox="1"/>
          <p:nvPr/>
        </p:nvSpPr>
        <p:spPr>
          <a:xfrm>
            <a:off x="3438210" y="3952747"/>
            <a:ext cx="801823" cy="246221"/>
          </a:xfrm>
          <a:prstGeom prst="rect">
            <a:avLst/>
          </a:prstGeom>
          <a:noFill/>
        </p:spPr>
        <p:txBody>
          <a:bodyPr wrap="none" rtlCol="0">
            <a:spAutoFit/>
          </a:bodyPr>
          <a:lstStyle/>
          <a:p>
            <a:r>
              <a:rPr lang="en-US" altLang="zh-CN" sz="1000" dirty="0">
                <a:latin typeface="Helvetica" charset="0"/>
                <a:ea typeface="Helvetica" charset="0"/>
                <a:cs typeface="Helvetica" charset="0"/>
              </a:rPr>
              <a:t>Course</a:t>
            </a:r>
            <a:r>
              <a:rPr lang="zh-CN" altLang="en-US" sz="1000" dirty="0">
                <a:latin typeface="Helvetica" charset="0"/>
                <a:ea typeface="Helvetica" charset="0"/>
                <a:cs typeface="Helvetica" charset="0"/>
              </a:rPr>
              <a:t> </a:t>
            </a:r>
            <a:r>
              <a:rPr lang="en-US" altLang="zh-CN" sz="1000" dirty="0">
                <a:latin typeface="Helvetica" charset="0"/>
                <a:ea typeface="Helvetica" charset="0"/>
                <a:cs typeface="Helvetica" charset="0"/>
              </a:rPr>
              <a:t>ES</a:t>
            </a:r>
            <a:endParaRPr lang="en-US" sz="1000" dirty="0">
              <a:latin typeface="Helvetica" charset="0"/>
              <a:ea typeface="Helvetica" charset="0"/>
              <a:cs typeface="Helvetica" charset="0"/>
            </a:endParaRPr>
          </a:p>
        </p:txBody>
      </p:sp>
      <p:sp>
        <p:nvSpPr>
          <p:cNvPr id="10" name="TextBox 9"/>
          <p:cNvSpPr txBox="1"/>
          <p:nvPr/>
        </p:nvSpPr>
        <p:spPr>
          <a:xfrm>
            <a:off x="6574160" y="3952747"/>
            <a:ext cx="787395" cy="246221"/>
          </a:xfrm>
          <a:prstGeom prst="rect">
            <a:avLst/>
          </a:prstGeom>
          <a:noFill/>
        </p:spPr>
        <p:txBody>
          <a:bodyPr wrap="none" rtlCol="0">
            <a:spAutoFit/>
          </a:bodyPr>
          <a:lstStyle/>
          <a:p>
            <a:r>
              <a:rPr lang="en-US" altLang="zh-CN" sz="1000" dirty="0">
                <a:latin typeface="Helvetica" charset="0"/>
                <a:ea typeface="Helvetica" charset="0"/>
                <a:cs typeface="Helvetica" charset="0"/>
              </a:rPr>
              <a:t>Course</a:t>
            </a:r>
            <a:r>
              <a:rPr lang="zh-CN" altLang="en-US" sz="1000" dirty="0">
                <a:latin typeface="Helvetica" charset="0"/>
                <a:ea typeface="Helvetica" charset="0"/>
                <a:cs typeface="Helvetica" charset="0"/>
              </a:rPr>
              <a:t> </a:t>
            </a:r>
            <a:r>
              <a:rPr lang="en-US" altLang="zh-CN" sz="1000" dirty="0">
                <a:latin typeface="Helvetica" charset="0"/>
                <a:ea typeface="Helvetica" charset="0"/>
                <a:cs typeface="Helvetica" charset="0"/>
              </a:rPr>
              <a:t>LS</a:t>
            </a:r>
            <a:endParaRPr lang="en-US" sz="1000" dirty="0">
              <a:latin typeface="Helvetica" charset="0"/>
              <a:ea typeface="Helvetica" charset="0"/>
              <a:cs typeface="Helvetica" charset="0"/>
            </a:endParaRPr>
          </a:p>
        </p:txBody>
      </p:sp>
    </p:spTree>
    <p:extLst>
      <p:ext uri="{BB962C8B-B14F-4D97-AF65-F5344CB8AC3E}">
        <p14:creationId xmlns:p14="http://schemas.microsoft.com/office/powerpoint/2010/main" val="8745808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21131" y="1730504"/>
            <a:ext cx="4629523" cy="830997"/>
          </a:xfrm>
          <a:prstGeom prst="rect">
            <a:avLst/>
          </a:prstGeom>
        </p:spPr>
        <p:txBody>
          <a:bodyPr wrap="square">
            <a:spAutoFit/>
          </a:bodyPr>
          <a:lstStyle/>
          <a:p>
            <a:pPr lvl="0"/>
            <a:r>
              <a:rPr lang="zh-CN" altLang="en-US" sz="2400" b="1" dirty="0"/>
              <a:t>运用凸优化理论建造并且优化基于论坛的社交学习网络模型 </a:t>
            </a:r>
            <a:endParaRPr lang="en-US" sz="2400" b="1" dirty="0"/>
          </a:p>
        </p:txBody>
      </p:sp>
      <p:sp>
        <p:nvSpPr>
          <p:cNvPr id="3" name="Content Placeholder 2"/>
          <p:cNvSpPr txBox="1">
            <a:spLocks/>
          </p:cNvSpPr>
          <p:nvPr/>
        </p:nvSpPr>
        <p:spPr>
          <a:xfrm>
            <a:off x="2339490" y="3300370"/>
            <a:ext cx="5524351" cy="1156544"/>
          </a:xfrm>
          <a:prstGeom prst="rect">
            <a:avLst/>
          </a:prstGeom>
        </p:spPr>
        <p:txBody>
          <a:bodyPr vert="horz" lIns="47625" tIns="23813" rIns="47625" bIns="23813"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a:t>Optimized networks have up to </a:t>
            </a:r>
            <a:r>
              <a:rPr lang="en-US" sz="1800" dirty="0">
                <a:solidFill>
                  <a:srgbClr val="0070C0"/>
                </a:solidFill>
              </a:rPr>
              <a:t>30% improvements </a:t>
            </a:r>
            <a:r>
              <a:rPr lang="en-US" sz="1800" dirty="0"/>
              <a:t>in learning “utility”</a:t>
            </a:r>
          </a:p>
          <a:p>
            <a:pPr lvl="1"/>
            <a:r>
              <a:rPr lang="en-US" sz="1600" dirty="0"/>
              <a:t>Gives </a:t>
            </a:r>
            <a:r>
              <a:rPr lang="en-US" sz="1600" dirty="0">
                <a:solidFill>
                  <a:srgbClr val="0070C0"/>
                </a:solidFill>
              </a:rPr>
              <a:t>recommendations</a:t>
            </a:r>
            <a:r>
              <a:rPr lang="en-US" sz="1600" dirty="0"/>
              <a:t> of new interactions</a:t>
            </a:r>
          </a:p>
        </p:txBody>
      </p:sp>
    </p:spTree>
    <p:extLst>
      <p:ext uri="{BB962C8B-B14F-4D97-AF65-F5344CB8AC3E}">
        <p14:creationId xmlns:p14="http://schemas.microsoft.com/office/powerpoint/2010/main" val="985892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679" y="0"/>
            <a:ext cx="8763000" cy="1104636"/>
          </a:xfrm>
        </p:spPr>
        <p:txBody>
          <a:bodyPr/>
          <a:lstStyle/>
          <a:p>
            <a:r>
              <a:rPr lang="en-US" dirty="0" smtClean="0"/>
              <a:t>Social Learning Networks (NM)</a:t>
            </a:r>
            <a:endParaRPr lang="en-US" dirty="0"/>
          </a:p>
        </p:txBody>
      </p:sp>
      <p:sp>
        <p:nvSpPr>
          <p:cNvPr id="3" name="Content Placeholder 2"/>
          <p:cNvSpPr>
            <a:spLocks noGrp="1"/>
          </p:cNvSpPr>
          <p:nvPr>
            <p:ph idx="1"/>
          </p:nvPr>
        </p:nvSpPr>
        <p:spPr>
          <a:xfrm>
            <a:off x="1651000" y="1030791"/>
            <a:ext cx="6858000" cy="4265475"/>
          </a:xfrm>
        </p:spPr>
        <p:txBody>
          <a:bodyPr/>
          <a:lstStyle/>
          <a:p>
            <a:r>
              <a:rPr lang="en-US" dirty="0" smtClean="0">
                <a:solidFill>
                  <a:srgbClr val="0070C0"/>
                </a:solidFill>
              </a:rPr>
              <a:t>SLN</a:t>
            </a:r>
            <a:r>
              <a:rPr lang="en-US" dirty="0" smtClean="0"/>
              <a:t>: People exchanging information on educational topics through </a:t>
            </a:r>
            <a:r>
              <a:rPr lang="en-US" dirty="0" smtClean="0">
                <a:solidFill>
                  <a:srgbClr val="0070C0"/>
                </a:solidFill>
              </a:rPr>
              <a:t>structured interactions</a:t>
            </a:r>
          </a:p>
          <a:p>
            <a:pPr lvl="1"/>
            <a:r>
              <a:rPr lang="en-US" dirty="0" smtClean="0"/>
              <a:t>Online education, online training, Q&amp;A sites, </a:t>
            </a:r>
            <a:r>
              <a:rPr lang="mr-IN" dirty="0" smtClean="0"/>
              <a:t>…</a:t>
            </a:r>
            <a:endParaRPr lang="en-US" dirty="0" smtClean="0"/>
          </a:p>
          <a:p>
            <a:pPr lvl="1"/>
            <a:r>
              <a:rPr lang="en-US" dirty="0" smtClean="0"/>
              <a:t>Enterprise Social Networks (</a:t>
            </a:r>
            <a:r>
              <a:rPr lang="en-US" dirty="0" smtClean="0">
                <a:solidFill>
                  <a:srgbClr val="0070C0"/>
                </a:solidFill>
              </a:rPr>
              <a:t>ESN</a:t>
            </a:r>
            <a:r>
              <a:rPr lang="en-US" dirty="0" smtClean="0"/>
              <a:t>): Jive, Yammer, even </a:t>
            </a:r>
            <a:r>
              <a:rPr lang="en-US" dirty="0" err="1" smtClean="0"/>
              <a:t>Hipchat</a:t>
            </a:r>
            <a:r>
              <a:rPr lang="en-US" dirty="0" smtClean="0"/>
              <a:t>, </a:t>
            </a:r>
            <a:r>
              <a:rPr lang="mr-IN" dirty="0" smtClean="0"/>
              <a:t>…</a:t>
            </a:r>
            <a:endParaRPr lang="en-US" dirty="0" smtClean="0"/>
          </a:p>
          <a:p>
            <a:pPr lvl="1"/>
            <a:endParaRPr lang="en-US" dirty="0"/>
          </a:p>
          <a:p>
            <a:r>
              <a:rPr lang="en-US" dirty="0" smtClean="0"/>
              <a:t>Driving research questions:</a:t>
            </a:r>
          </a:p>
          <a:p>
            <a:pPr lvl="1"/>
            <a:r>
              <a:rPr lang="en-US" dirty="0" smtClean="0"/>
              <a:t>How to </a:t>
            </a:r>
            <a:r>
              <a:rPr lang="en-US" dirty="0" smtClean="0">
                <a:solidFill>
                  <a:srgbClr val="0070C0"/>
                </a:solidFill>
              </a:rPr>
              <a:t>model</a:t>
            </a:r>
            <a:r>
              <a:rPr lang="en-US" dirty="0" smtClean="0"/>
              <a:t> and </a:t>
            </a:r>
            <a:r>
              <a:rPr lang="en-US" dirty="0" smtClean="0">
                <a:solidFill>
                  <a:srgbClr val="0070C0"/>
                </a:solidFill>
              </a:rPr>
              <a:t>visualize</a:t>
            </a:r>
            <a:r>
              <a:rPr lang="en-US" dirty="0" smtClean="0"/>
              <a:t> an SLN, and how to quantify </a:t>
            </a:r>
            <a:r>
              <a:rPr lang="en-US" dirty="0" smtClean="0">
                <a:solidFill>
                  <a:srgbClr val="0070C0"/>
                </a:solidFill>
              </a:rPr>
              <a:t>efficiency</a:t>
            </a:r>
            <a:r>
              <a:rPr lang="en-US" dirty="0" smtClean="0"/>
              <a:t>?</a:t>
            </a:r>
          </a:p>
          <a:p>
            <a:pPr lvl="1"/>
            <a:r>
              <a:rPr lang="en-US" dirty="0" smtClean="0"/>
              <a:t>How to make SLN more </a:t>
            </a:r>
            <a:r>
              <a:rPr lang="en-US" dirty="0" smtClean="0">
                <a:solidFill>
                  <a:srgbClr val="0070C0"/>
                </a:solidFill>
              </a:rPr>
              <a:t>effective </a:t>
            </a:r>
            <a:r>
              <a:rPr lang="en-US" dirty="0" smtClean="0"/>
              <a:t>through recommendations?</a:t>
            </a:r>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13</a:t>
            </a:fld>
            <a:endParaRPr lang="en-US" dirty="0">
              <a:solidFill>
                <a:prstClr val="black">
                  <a:lumMod val="50000"/>
                  <a:lumOff val="50000"/>
                </a:prstClr>
              </a:solidFill>
            </a:endParaRPr>
          </a:p>
        </p:txBody>
      </p:sp>
    </p:spTree>
    <p:extLst>
      <p:ext uri="{BB962C8B-B14F-4D97-AF65-F5344CB8AC3E}">
        <p14:creationId xmlns:p14="http://schemas.microsoft.com/office/powerpoint/2010/main" val="1677834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Social Learning Networks (NM)</a:t>
            </a:r>
            <a:endParaRPr lang="en-US" dirty="0"/>
          </a:p>
        </p:txBody>
      </p:sp>
      <p:sp>
        <p:nvSpPr>
          <p:cNvPr id="3" name="Content Placeholder 2"/>
          <p:cNvSpPr>
            <a:spLocks noGrp="1"/>
          </p:cNvSpPr>
          <p:nvPr>
            <p:ph idx="1"/>
          </p:nvPr>
        </p:nvSpPr>
        <p:spPr>
          <a:xfrm>
            <a:off x="1651000" y="1051665"/>
            <a:ext cx="6858000" cy="4244598"/>
          </a:xfrm>
        </p:spPr>
        <p:txBody>
          <a:bodyPr>
            <a:normAutofit fontScale="92500" lnSpcReduction="10000"/>
          </a:bodyPr>
          <a:lstStyle/>
          <a:p>
            <a:r>
              <a:rPr lang="en-US" dirty="0" smtClean="0"/>
              <a:t>Block diagram of major components:</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r>
              <a:rPr lang="en-US" dirty="0" smtClean="0"/>
              <a:t>Inference and optimization algorithms:</a:t>
            </a:r>
          </a:p>
          <a:p>
            <a:pPr lvl="1"/>
            <a:r>
              <a:rPr lang="en-US" dirty="0" smtClean="0">
                <a:solidFill>
                  <a:srgbClr val="0070C0"/>
                </a:solidFill>
              </a:rPr>
              <a:t>Network Inference</a:t>
            </a:r>
            <a:r>
              <a:rPr lang="en-US" dirty="0" smtClean="0"/>
              <a:t>: Probabilistic message-passing</a:t>
            </a:r>
          </a:p>
          <a:p>
            <a:pPr lvl="1"/>
            <a:r>
              <a:rPr lang="en-US" dirty="0" smtClean="0">
                <a:solidFill>
                  <a:srgbClr val="0070C0"/>
                </a:solidFill>
              </a:rPr>
              <a:t>Topic extraction</a:t>
            </a:r>
            <a:r>
              <a:rPr lang="en-US" dirty="0" smtClean="0"/>
              <a:t>: Latent </a:t>
            </a:r>
            <a:r>
              <a:rPr lang="en-US" dirty="0" err="1" smtClean="0"/>
              <a:t>Dirichlet</a:t>
            </a:r>
            <a:r>
              <a:rPr lang="en-US" dirty="0" smtClean="0"/>
              <a:t> Allocation (LDA)</a:t>
            </a:r>
          </a:p>
          <a:p>
            <a:pPr lvl="1"/>
            <a:r>
              <a:rPr lang="en-US" dirty="0" smtClean="0">
                <a:solidFill>
                  <a:srgbClr val="0070C0"/>
                </a:solidFill>
              </a:rPr>
              <a:t>Parameter estimation</a:t>
            </a:r>
            <a:r>
              <a:rPr lang="en-US" dirty="0" smtClean="0"/>
              <a:t>: Seeking and Disseminating Tendencies</a:t>
            </a:r>
            <a:endParaRPr lang="en-US" dirty="0"/>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14</a:t>
            </a:fld>
            <a:endParaRPr lang="en-US" dirty="0">
              <a:solidFill>
                <a:prstClr val="black">
                  <a:lumMod val="50000"/>
                  <a:lumOff val="50000"/>
                </a:prstClr>
              </a:solidFill>
            </a:endParaRPr>
          </a:p>
        </p:txBody>
      </p:sp>
      <p:cxnSp>
        <p:nvCxnSpPr>
          <p:cNvPr id="6" name="Straight Arrow Connector 5"/>
          <p:cNvCxnSpPr/>
          <p:nvPr/>
        </p:nvCxnSpPr>
        <p:spPr>
          <a:xfrm>
            <a:off x="6921500" y="2540001"/>
            <a:ext cx="0" cy="31750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sp>
        <p:nvSpPr>
          <p:cNvPr id="7" name="Rectangle 6"/>
          <p:cNvSpPr/>
          <p:nvPr/>
        </p:nvSpPr>
        <p:spPr>
          <a:xfrm>
            <a:off x="3175001" y="2746427"/>
            <a:ext cx="4826000" cy="952500"/>
          </a:xfrm>
          <a:prstGeom prst="rect">
            <a:avLst/>
          </a:prstGeom>
          <a:noFill/>
          <a:ln w="25400">
            <a:solidFill>
              <a:srgbClr val="0000F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00"/>
          </a:p>
        </p:txBody>
      </p:sp>
      <p:sp>
        <p:nvSpPr>
          <p:cNvPr id="8" name="Rectangle 7"/>
          <p:cNvSpPr/>
          <p:nvPr/>
        </p:nvSpPr>
        <p:spPr>
          <a:xfrm>
            <a:off x="2032001" y="16510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SLN</a:t>
            </a:r>
          </a:p>
          <a:p>
            <a:pPr algn="ctr"/>
            <a:r>
              <a:rPr lang="en-US" sz="1500" dirty="0">
                <a:solidFill>
                  <a:schemeClr val="tx1"/>
                </a:solidFill>
              </a:rPr>
              <a:t>Discussions</a:t>
            </a:r>
          </a:p>
        </p:txBody>
      </p:sp>
      <p:sp>
        <p:nvSpPr>
          <p:cNvPr id="9" name="Rectangle 8"/>
          <p:cNvSpPr/>
          <p:nvPr/>
        </p:nvSpPr>
        <p:spPr>
          <a:xfrm>
            <a:off x="4191002" y="16510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Network</a:t>
            </a:r>
          </a:p>
          <a:p>
            <a:pPr algn="ctr"/>
            <a:r>
              <a:rPr lang="en-US" sz="1500" dirty="0">
                <a:solidFill>
                  <a:schemeClr val="tx1"/>
                </a:solidFill>
              </a:rPr>
              <a:t>Identification</a:t>
            </a:r>
          </a:p>
        </p:txBody>
      </p:sp>
      <p:sp>
        <p:nvSpPr>
          <p:cNvPr id="10" name="Rectangle 9"/>
          <p:cNvSpPr/>
          <p:nvPr/>
        </p:nvSpPr>
        <p:spPr>
          <a:xfrm>
            <a:off x="3365501" y="28575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Topic</a:t>
            </a:r>
          </a:p>
          <a:p>
            <a:pPr algn="ctr"/>
            <a:r>
              <a:rPr lang="en-US" sz="1500" dirty="0">
                <a:solidFill>
                  <a:schemeClr val="tx1"/>
                </a:solidFill>
              </a:rPr>
              <a:t>Extraction</a:t>
            </a:r>
          </a:p>
        </p:txBody>
      </p:sp>
      <p:sp>
        <p:nvSpPr>
          <p:cNvPr id="11" name="Rectangle 10"/>
          <p:cNvSpPr/>
          <p:nvPr/>
        </p:nvSpPr>
        <p:spPr>
          <a:xfrm>
            <a:off x="5016500" y="28575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Parameter</a:t>
            </a:r>
          </a:p>
          <a:p>
            <a:pPr algn="ctr"/>
            <a:r>
              <a:rPr lang="en-US" sz="1500" dirty="0">
                <a:solidFill>
                  <a:schemeClr val="tx1"/>
                </a:solidFill>
              </a:rPr>
              <a:t>Estimation</a:t>
            </a:r>
          </a:p>
        </p:txBody>
      </p:sp>
      <p:sp>
        <p:nvSpPr>
          <p:cNvPr id="12" name="Rectangle 11"/>
          <p:cNvSpPr/>
          <p:nvPr/>
        </p:nvSpPr>
        <p:spPr>
          <a:xfrm>
            <a:off x="6667501" y="28575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Network</a:t>
            </a:r>
          </a:p>
          <a:p>
            <a:pPr algn="ctr"/>
            <a:r>
              <a:rPr lang="en-US" sz="1500" dirty="0">
                <a:solidFill>
                  <a:schemeClr val="tx1"/>
                </a:solidFill>
              </a:rPr>
              <a:t>Optimization</a:t>
            </a:r>
          </a:p>
        </p:txBody>
      </p:sp>
      <p:sp>
        <p:nvSpPr>
          <p:cNvPr id="13" name="Rectangle 12"/>
          <p:cNvSpPr/>
          <p:nvPr/>
        </p:nvSpPr>
        <p:spPr>
          <a:xfrm>
            <a:off x="6667501" y="1651000"/>
            <a:ext cx="1206500" cy="762000"/>
          </a:xfrm>
          <a:prstGeom prst="rect">
            <a:avLst/>
          </a:prstGeom>
          <a:solidFill>
            <a:schemeClr val="bg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Evaluate &amp;</a:t>
            </a:r>
          </a:p>
          <a:p>
            <a:pPr algn="ctr"/>
            <a:r>
              <a:rPr lang="en-US" sz="1500" dirty="0">
                <a:solidFill>
                  <a:schemeClr val="tx1"/>
                </a:solidFill>
              </a:rPr>
              <a:t>Recommend</a:t>
            </a:r>
          </a:p>
        </p:txBody>
      </p:sp>
      <p:cxnSp>
        <p:nvCxnSpPr>
          <p:cNvPr id="14" name="Straight Arrow Connector 13"/>
          <p:cNvCxnSpPr/>
          <p:nvPr/>
        </p:nvCxnSpPr>
        <p:spPr>
          <a:xfrm>
            <a:off x="3238501" y="2032000"/>
            <a:ext cx="952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5" name="Straight Arrow Connector 14"/>
          <p:cNvCxnSpPr/>
          <p:nvPr/>
        </p:nvCxnSpPr>
        <p:spPr>
          <a:xfrm>
            <a:off x="5397501" y="2032000"/>
            <a:ext cx="12700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6" name="Straight Arrow Connector 15"/>
          <p:cNvCxnSpPr/>
          <p:nvPr/>
        </p:nvCxnSpPr>
        <p:spPr>
          <a:xfrm>
            <a:off x="4572002" y="3238500"/>
            <a:ext cx="444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7" name="Straight Arrow Connector 16"/>
          <p:cNvCxnSpPr/>
          <p:nvPr/>
        </p:nvCxnSpPr>
        <p:spPr>
          <a:xfrm>
            <a:off x="6223001" y="3238500"/>
            <a:ext cx="444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8" name="Straight Arrow Connector 17"/>
          <p:cNvCxnSpPr/>
          <p:nvPr/>
        </p:nvCxnSpPr>
        <p:spPr>
          <a:xfrm flipV="1">
            <a:off x="7429500" y="2413000"/>
            <a:ext cx="0" cy="44450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19" name="Straight Arrow Connector 18"/>
          <p:cNvCxnSpPr/>
          <p:nvPr/>
        </p:nvCxnSpPr>
        <p:spPr>
          <a:xfrm>
            <a:off x="2667001" y="3238500"/>
            <a:ext cx="698500" cy="0"/>
          </a:xfrm>
          <a:prstGeom prst="straightConnector1">
            <a:avLst/>
          </a:prstGeom>
          <a:ln w="28575" cmpd="sng">
            <a:solidFill>
              <a:schemeClr val="tx1"/>
            </a:solidFill>
            <a:headEnd type="none"/>
            <a:tailEnd type="triangle" w="lg" len="lg"/>
          </a:ln>
        </p:spPr>
        <p:style>
          <a:lnRef idx="2">
            <a:schemeClr val="accent6">
              <a:shade val="50000"/>
            </a:schemeClr>
          </a:lnRef>
          <a:fillRef idx="1">
            <a:schemeClr val="accent6"/>
          </a:fillRef>
          <a:effectRef idx="0">
            <a:schemeClr val="accent6"/>
          </a:effectRef>
          <a:fontRef idx="minor">
            <a:schemeClr val="lt1"/>
          </a:fontRef>
        </p:style>
      </p:cxnSp>
      <p:cxnSp>
        <p:nvCxnSpPr>
          <p:cNvPr id="20" name="Straight Arrow Connector 19"/>
          <p:cNvCxnSpPr/>
          <p:nvPr/>
        </p:nvCxnSpPr>
        <p:spPr>
          <a:xfrm>
            <a:off x="2667000" y="2413000"/>
            <a:ext cx="0" cy="825500"/>
          </a:xfrm>
          <a:prstGeom prst="straightConnector1">
            <a:avLst/>
          </a:prstGeom>
          <a:ln w="28575" cmpd="sng">
            <a:solidFill>
              <a:schemeClr val="tx1"/>
            </a:solidFill>
            <a:headEnd type="none"/>
            <a:tailEnd type="none" w="lg" len="lg"/>
          </a:ln>
        </p:spPr>
        <p:style>
          <a:lnRef idx="2">
            <a:schemeClr val="accent6">
              <a:shade val="50000"/>
            </a:schemeClr>
          </a:lnRef>
          <a:fillRef idx="1">
            <a:schemeClr val="accent6"/>
          </a:fillRef>
          <a:effectRef idx="0">
            <a:schemeClr val="accent6"/>
          </a:effectRef>
          <a:fontRef idx="minor">
            <a:schemeClr val="lt1"/>
          </a:fontRef>
        </p:style>
      </p:cxnSp>
      <p:sp>
        <p:nvSpPr>
          <p:cNvPr id="21" name="TextBox 20"/>
          <p:cNvSpPr txBox="1"/>
          <p:nvPr/>
        </p:nvSpPr>
        <p:spPr>
          <a:xfrm>
            <a:off x="3175001" y="3704167"/>
            <a:ext cx="4826000" cy="348878"/>
          </a:xfrm>
          <a:prstGeom prst="rect">
            <a:avLst/>
          </a:prstGeom>
          <a:noFill/>
        </p:spPr>
        <p:txBody>
          <a:bodyPr wrap="square" rtlCol="0">
            <a:spAutoFit/>
          </a:bodyPr>
          <a:lstStyle/>
          <a:p>
            <a:pPr algn="ctr"/>
            <a:r>
              <a:rPr lang="en-US" sz="1667" dirty="0">
                <a:solidFill>
                  <a:srgbClr val="0000FF"/>
                </a:solidFill>
              </a:rPr>
              <a:t>Ideal SLN</a:t>
            </a:r>
          </a:p>
        </p:txBody>
      </p:sp>
      <p:sp>
        <p:nvSpPr>
          <p:cNvPr id="22" name="TextBox 21"/>
          <p:cNvSpPr txBox="1"/>
          <p:nvPr/>
        </p:nvSpPr>
        <p:spPr>
          <a:xfrm>
            <a:off x="3873501" y="1333500"/>
            <a:ext cx="1841500" cy="348878"/>
          </a:xfrm>
          <a:prstGeom prst="rect">
            <a:avLst/>
          </a:prstGeom>
          <a:noFill/>
        </p:spPr>
        <p:txBody>
          <a:bodyPr wrap="square" rtlCol="0">
            <a:spAutoFit/>
          </a:bodyPr>
          <a:lstStyle/>
          <a:p>
            <a:pPr algn="ctr"/>
            <a:r>
              <a:rPr lang="en-US" sz="1667" dirty="0">
                <a:solidFill>
                  <a:srgbClr val="0000FF"/>
                </a:solidFill>
              </a:rPr>
              <a:t>Observed SLN</a:t>
            </a:r>
          </a:p>
        </p:txBody>
      </p:sp>
      <p:cxnSp>
        <p:nvCxnSpPr>
          <p:cNvPr id="23" name="Straight Arrow Connector 22"/>
          <p:cNvCxnSpPr/>
          <p:nvPr/>
        </p:nvCxnSpPr>
        <p:spPr>
          <a:xfrm>
            <a:off x="5969000" y="2540000"/>
            <a:ext cx="952500" cy="0"/>
          </a:xfrm>
          <a:prstGeom prst="straightConnector1">
            <a:avLst/>
          </a:prstGeom>
          <a:ln w="28575" cmpd="sng">
            <a:solidFill>
              <a:schemeClr val="tx1"/>
            </a:solidFill>
            <a:headEnd type="none"/>
            <a:tailEnd type="none" w="lg" len="lg"/>
          </a:ln>
        </p:spPr>
        <p:style>
          <a:lnRef idx="2">
            <a:schemeClr val="accent6">
              <a:shade val="50000"/>
            </a:schemeClr>
          </a:lnRef>
          <a:fillRef idx="1">
            <a:schemeClr val="accent6"/>
          </a:fillRef>
          <a:effectRef idx="0">
            <a:schemeClr val="accent6"/>
          </a:effectRef>
          <a:fontRef idx="minor">
            <a:schemeClr val="lt1"/>
          </a:fontRef>
        </p:style>
      </p:cxnSp>
      <p:cxnSp>
        <p:nvCxnSpPr>
          <p:cNvPr id="24" name="Straight Arrow Connector 23"/>
          <p:cNvCxnSpPr/>
          <p:nvPr/>
        </p:nvCxnSpPr>
        <p:spPr>
          <a:xfrm>
            <a:off x="5969000" y="2032001"/>
            <a:ext cx="0" cy="508000"/>
          </a:xfrm>
          <a:prstGeom prst="straightConnector1">
            <a:avLst/>
          </a:prstGeom>
          <a:ln w="28575" cmpd="sng">
            <a:solidFill>
              <a:schemeClr val="tx1"/>
            </a:solidFill>
            <a:headEnd type="none"/>
            <a:tailEnd type="none" w="lg" len="lg"/>
          </a:ln>
        </p:spPr>
        <p:style>
          <a:lnRef idx="2">
            <a:schemeClr val="accent6">
              <a:shade val="50000"/>
            </a:schemeClr>
          </a:lnRef>
          <a:fillRef idx="1">
            <a:schemeClr val="accent6"/>
          </a:fillRef>
          <a:effectRef idx="0">
            <a:schemeClr val="accent6"/>
          </a:effectRef>
          <a:fontRef idx="minor">
            <a:schemeClr val="lt1"/>
          </a:fontRef>
        </p:style>
      </p:cxnSp>
    </p:spTree>
    <p:extLst>
      <p:ext uri="{BB962C8B-B14F-4D97-AF65-F5344CB8AC3E}">
        <p14:creationId xmlns:p14="http://schemas.microsoft.com/office/powerpoint/2010/main" val="7508071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4395" y="182879"/>
            <a:ext cx="864083" cy="646331"/>
          </a:xfrm>
          <a:prstGeom prst="rect">
            <a:avLst/>
          </a:prstGeom>
          <a:noFill/>
        </p:spPr>
        <p:txBody>
          <a:bodyPr wrap="none" rtlCol="0">
            <a:spAutoFit/>
          </a:bodyPr>
          <a:lstStyle/>
          <a:p>
            <a:r>
              <a:rPr lang="en-US" dirty="0" smtClean="0"/>
              <a:t>Define:</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436" y="581349"/>
            <a:ext cx="5664200" cy="1905000"/>
          </a:xfrm>
          <a:prstGeom prst="rect">
            <a:avLst/>
          </a:prstGeom>
        </p:spPr>
      </p:pic>
      <p:sp>
        <p:nvSpPr>
          <p:cNvPr id="6" name="Content Placeholder 2"/>
          <p:cNvSpPr txBox="1">
            <a:spLocks/>
          </p:cNvSpPr>
          <p:nvPr/>
        </p:nvSpPr>
        <p:spPr>
          <a:xfrm>
            <a:off x="553720" y="2884819"/>
            <a:ext cx="6858000" cy="1114361"/>
          </a:xfrm>
          <a:prstGeom prst="rect">
            <a:avLst/>
          </a:prstGeom>
        </p:spPr>
        <p:txBody>
          <a:bodyPr vert="horz" lIns="91440" tIns="45720" rIns="91440" bIns="45720" rtlCol="0">
            <a:normAutofit/>
          </a:bodyPr>
          <a:lst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r>
              <a:rPr lang="en-US" smtClean="0"/>
              <a:t>Optimize interaction communities</a:t>
            </a:r>
          </a:p>
          <a:p>
            <a:pPr lvl="1"/>
            <a:r>
              <a:rPr lang="en-US" dirty="0" smtClean="0">
                <a:solidFill>
                  <a:srgbClr val="0070C0"/>
                </a:solidFill>
              </a:rPr>
              <a:t>Seeking</a:t>
            </a:r>
            <a:r>
              <a:rPr lang="en-US" dirty="0" smtClean="0"/>
              <a:t> and </a:t>
            </a:r>
            <a:r>
              <a:rPr lang="en-US" dirty="0" smtClean="0">
                <a:solidFill>
                  <a:srgbClr val="0070C0"/>
                </a:solidFill>
              </a:rPr>
              <a:t>disseminating</a:t>
            </a:r>
            <a:r>
              <a:rPr lang="en-US" dirty="0" smtClean="0"/>
              <a:t> tendencies</a:t>
            </a:r>
          </a:p>
          <a:p>
            <a:pPr lvl="1"/>
            <a:r>
              <a:rPr lang="en-US" dirty="0" smtClean="0"/>
              <a:t>Tradeoff </a:t>
            </a:r>
            <a:r>
              <a:rPr lang="en-US" dirty="0" smtClean="0">
                <a:solidFill>
                  <a:srgbClr val="0070C0"/>
                </a:solidFill>
              </a:rPr>
              <a:t>local</a:t>
            </a:r>
            <a:r>
              <a:rPr lang="en-US" dirty="0" smtClean="0"/>
              <a:t> and </a:t>
            </a:r>
            <a:r>
              <a:rPr lang="en-US" dirty="0" smtClean="0">
                <a:solidFill>
                  <a:srgbClr val="0070C0"/>
                </a:solidFill>
              </a:rPr>
              <a:t>global</a:t>
            </a:r>
            <a:r>
              <a:rPr lang="en-US" dirty="0" smtClean="0"/>
              <a:t> utilities</a:t>
            </a:r>
            <a:endParaRPr lang="en-US" dirty="0"/>
          </a:p>
        </p:txBody>
      </p:sp>
      <p:sp>
        <p:nvSpPr>
          <p:cNvPr id="7" name="Content Placeholder 2"/>
          <p:cNvSpPr txBox="1">
            <a:spLocks/>
          </p:cNvSpPr>
          <p:nvPr/>
        </p:nvSpPr>
        <p:spPr>
          <a:xfrm>
            <a:off x="553720" y="4107194"/>
            <a:ext cx="5524351" cy="1156544"/>
          </a:xfrm>
          <a:prstGeom prst="rect">
            <a:avLst/>
          </a:prstGeom>
        </p:spPr>
        <p:txBody>
          <a:bodyPr vert="horz" lIns="47625" tIns="23813" rIns="47625" bIns="23813"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a:t>Optimized networks have up to </a:t>
            </a:r>
            <a:r>
              <a:rPr lang="en-US" sz="1800" dirty="0">
                <a:solidFill>
                  <a:srgbClr val="0070C0"/>
                </a:solidFill>
              </a:rPr>
              <a:t>30% improvements </a:t>
            </a:r>
            <a:r>
              <a:rPr lang="en-US" sz="1800" dirty="0"/>
              <a:t>in learning “utility”</a:t>
            </a:r>
          </a:p>
          <a:p>
            <a:pPr lvl="1"/>
            <a:r>
              <a:rPr lang="en-US" sz="1600" dirty="0"/>
              <a:t>Gives </a:t>
            </a:r>
            <a:r>
              <a:rPr lang="en-US" sz="1600" dirty="0">
                <a:solidFill>
                  <a:srgbClr val="0070C0"/>
                </a:solidFill>
              </a:rPr>
              <a:t>recommendations</a:t>
            </a:r>
            <a:r>
              <a:rPr lang="en-US" sz="1600" dirty="0"/>
              <a:t> of new interactions</a:t>
            </a:r>
          </a:p>
        </p:txBody>
      </p:sp>
    </p:spTree>
    <p:extLst>
      <p:ext uri="{BB962C8B-B14F-4D97-AF65-F5344CB8AC3E}">
        <p14:creationId xmlns:p14="http://schemas.microsoft.com/office/powerpoint/2010/main" val="1725045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44706" y="602428"/>
            <a:ext cx="916982" cy="646331"/>
          </a:xfrm>
          <a:prstGeom prst="rect">
            <a:avLst/>
          </a:prstGeom>
          <a:noFill/>
        </p:spPr>
        <p:txBody>
          <a:bodyPr wrap="none" rtlCol="0">
            <a:spAutoFit/>
          </a:bodyPr>
          <a:lstStyle/>
          <a:p>
            <a:r>
              <a:rPr lang="en-US" dirty="0" smtClean="0"/>
              <a:t>Define :</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4316" y="1101164"/>
            <a:ext cx="5702300" cy="3822700"/>
          </a:xfrm>
          <a:prstGeom prst="rect">
            <a:avLst/>
          </a:prstGeom>
        </p:spPr>
      </p:pic>
    </p:spTree>
    <p:extLst>
      <p:ext uri="{BB962C8B-B14F-4D97-AF65-F5344CB8AC3E}">
        <p14:creationId xmlns:p14="http://schemas.microsoft.com/office/powerpoint/2010/main" val="492105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44706" y="602428"/>
            <a:ext cx="1481239" cy="646331"/>
          </a:xfrm>
          <a:prstGeom prst="rect">
            <a:avLst/>
          </a:prstGeom>
          <a:noFill/>
        </p:spPr>
        <p:txBody>
          <a:bodyPr wrap="none" rtlCol="0">
            <a:spAutoFit/>
          </a:bodyPr>
          <a:lstStyle/>
          <a:p>
            <a:r>
              <a:rPr lang="en-US" dirty="0" smtClean="0"/>
              <a:t>Define Utility:</a:t>
            </a:r>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8200" y="1257300"/>
            <a:ext cx="5930900" cy="3200400"/>
          </a:xfrm>
          <a:prstGeom prst="rect">
            <a:avLst/>
          </a:prstGeom>
        </p:spPr>
      </p:pic>
    </p:spTree>
    <p:extLst>
      <p:ext uri="{BB962C8B-B14F-4D97-AF65-F5344CB8AC3E}">
        <p14:creationId xmlns:p14="http://schemas.microsoft.com/office/powerpoint/2010/main" val="39370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203" y="25060"/>
            <a:ext cx="8763000" cy="1104636"/>
          </a:xfrm>
        </p:spPr>
        <p:txBody>
          <a:bodyPr/>
          <a:lstStyle/>
          <a:p>
            <a:r>
              <a:rPr lang="en-US" dirty="0" smtClean="0"/>
              <a:t>Social Learning Networks (NM)</a:t>
            </a:r>
            <a:endParaRPr lang="en-US" dirty="0"/>
          </a:p>
        </p:txBody>
      </p:sp>
      <p:sp>
        <p:nvSpPr>
          <p:cNvPr id="3" name="Content Placeholder 2"/>
          <p:cNvSpPr>
            <a:spLocks noGrp="1"/>
          </p:cNvSpPr>
          <p:nvPr>
            <p:ph idx="1"/>
          </p:nvPr>
        </p:nvSpPr>
        <p:spPr>
          <a:xfrm>
            <a:off x="1448979" y="4123152"/>
            <a:ext cx="6858000" cy="1173113"/>
          </a:xfrm>
        </p:spPr>
        <p:txBody>
          <a:bodyPr/>
          <a:lstStyle/>
          <a:p>
            <a:r>
              <a:rPr lang="en-US" dirty="0" smtClean="0"/>
              <a:t>This (convex) optimization is </a:t>
            </a:r>
            <a:r>
              <a:rPr lang="en-US" dirty="0" smtClean="0">
                <a:solidFill>
                  <a:srgbClr val="0070C0"/>
                </a:solidFill>
              </a:rPr>
              <a:t>big</a:t>
            </a:r>
          </a:p>
          <a:p>
            <a:pPr lvl="1"/>
            <a:r>
              <a:rPr lang="en-US" dirty="0" smtClean="0"/>
              <a:t>Millions of variables for 1K users</a:t>
            </a:r>
          </a:p>
          <a:p>
            <a:pPr lvl="1"/>
            <a:r>
              <a:rPr lang="en-US" dirty="0" smtClean="0"/>
              <a:t>Derived and implemented </a:t>
            </a:r>
            <a:r>
              <a:rPr lang="en-US" dirty="0" smtClean="0">
                <a:solidFill>
                  <a:srgbClr val="0070C0"/>
                </a:solidFill>
              </a:rPr>
              <a:t>PGD</a:t>
            </a:r>
            <a:r>
              <a:rPr lang="en-US" dirty="0" smtClean="0"/>
              <a:t> algorithm</a:t>
            </a:r>
            <a:endParaRPr lang="en-US" dirty="0"/>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18</a:t>
            </a:fld>
            <a:endParaRPr lang="en-US" dirty="0">
              <a:solidFill>
                <a:prstClr val="black">
                  <a:lumMod val="50000"/>
                  <a:lumOff val="50000"/>
                </a:prstClr>
              </a:solidFill>
            </a:endParaRPr>
          </a:p>
        </p:txBody>
      </p:sp>
      <p:pic>
        <p:nvPicPr>
          <p:cNvPr id="6" name="Picture 5"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04" y="1007613"/>
            <a:ext cx="3356399" cy="540786"/>
          </a:xfrm>
          <a:prstGeom prst="rect">
            <a:avLst/>
          </a:prstGeom>
        </p:spPr>
      </p:pic>
      <p:pic>
        <p:nvPicPr>
          <p:cNvPr id="7" name="Picture 6"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7501" y="1780323"/>
            <a:ext cx="2789970" cy="425402"/>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7503" y="2286001"/>
            <a:ext cx="1618735" cy="425402"/>
          </a:xfrm>
          <a:prstGeom prst="rect">
            <a:avLst/>
          </a:prstGeom>
        </p:spPr>
      </p:pic>
      <p:pic>
        <p:nvPicPr>
          <p:cNvPr id="9" name="Picture 8"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7504" y="2794003"/>
            <a:ext cx="1988889" cy="193364"/>
          </a:xfrm>
          <a:prstGeom prst="rect">
            <a:avLst/>
          </a:prstGeom>
        </p:spPr>
      </p:pic>
      <p:pic>
        <p:nvPicPr>
          <p:cNvPr id="10" name="Picture 9"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57502" y="3103112"/>
            <a:ext cx="1287253" cy="198888"/>
          </a:xfrm>
          <a:prstGeom prst="rect">
            <a:avLst/>
          </a:prstGeom>
        </p:spPr>
      </p:pic>
      <p:sp>
        <p:nvSpPr>
          <p:cNvPr id="11" name="TextBox 10"/>
          <p:cNvSpPr txBox="1"/>
          <p:nvPr/>
        </p:nvSpPr>
        <p:spPr>
          <a:xfrm>
            <a:off x="1841501" y="1089226"/>
            <a:ext cx="922497" cy="323165"/>
          </a:xfrm>
          <a:prstGeom prst="rect">
            <a:avLst/>
          </a:prstGeom>
          <a:noFill/>
        </p:spPr>
        <p:txBody>
          <a:bodyPr wrap="none" rtlCol="0">
            <a:spAutoFit/>
          </a:bodyPr>
          <a:lstStyle/>
          <a:p>
            <a:r>
              <a:rPr lang="en-US" sz="1500" dirty="0"/>
              <a:t>maximize</a:t>
            </a:r>
          </a:p>
        </p:txBody>
      </p:sp>
      <p:sp>
        <p:nvSpPr>
          <p:cNvPr id="12" name="TextBox 11"/>
          <p:cNvSpPr txBox="1"/>
          <p:nvPr/>
        </p:nvSpPr>
        <p:spPr>
          <a:xfrm>
            <a:off x="1841503" y="1769614"/>
            <a:ext cx="957185" cy="323165"/>
          </a:xfrm>
          <a:prstGeom prst="rect">
            <a:avLst/>
          </a:prstGeom>
          <a:noFill/>
        </p:spPr>
        <p:txBody>
          <a:bodyPr wrap="none" rtlCol="0">
            <a:spAutoFit/>
          </a:bodyPr>
          <a:lstStyle/>
          <a:p>
            <a:r>
              <a:rPr lang="en-US" sz="1500" dirty="0"/>
              <a:t>subject to</a:t>
            </a:r>
          </a:p>
        </p:txBody>
      </p:sp>
      <p:pic>
        <p:nvPicPr>
          <p:cNvPr id="13" name="Picture 1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57501" y="3556001"/>
            <a:ext cx="446484" cy="190500"/>
          </a:xfrm>
          <a:prstGeom prst="rect">
            <a:avLst/>
          </a:prstGeom>
        </p:spPr>
      </p:pic>
      <p:sp>
        <p:nvSpPr>
          <p:cNvPr id="14" name="TextBox 13"/>
          <p:cNvSpPr txBox="1"/>
          <p:nvPr/>
        </p:nvSpPr>
        <p:spPr>
          <a:xfrm>
            <a:off x="1841500" y="3492502"/>
            <a:ext cx="880882" cy="323165"/>
          </a:xfrm>
          <a:prstGeom prst="rect">
            <a:avLst/>
          </a:prstGeom>
          <a:noFill/>
        </p:spPr>
        <p:txBody>
          <a:bodyPr wrap="none" rtlCol="0">
            <a:spAutoFit/>
          </a:bodyPr>
          <a:lstStyle/>
          <a:p>
            <a:r>
              <a:rPr lang="en-US" sz="1500" dirty="0"/>
              <a:t>variables</a:t>
            </a:r>
          </a:p>
        </p:txBody>
      </p:sp>
      <p:sp>
        <p:nvSpPr>
          <p:cNvPr id="15" name="TextBox 14"/>
          <p:cNvSpPr txBox="1"/>
          <p:nvPr/>
        </p:nvSpPr>
        <p:spPr>
          <a:xfrm>
            <a:off x="6604000" y="944113"/>
            <a:ext cx="1651000" cy="553998"/>
          </a:xfrm>
          <a:prstGeom prst="rect">
            <a:avLst/>
          </a:prstGeom>
          <a:noFill/>
        </p:spPr>
        <p:txBody>
          <a:bodyPr wrap="square" rtlCol="0">
            <a:spAutoFit/>
          </a:bodyPr>
          <a:lstStyle/>
          <a:p>
            <a:pPr algn="ctr"/>
            <a:r>
              <a:rPr lang="en-US" sz="1500" dirty="0">
                <a:solidFill>
                  <a:srgbClr val="0000FF"/>
                </a:solidFill>
              </a:rPr>
              <a:t>Global utility with deficit penalty</a:t>
            </a:r>
          </a:p>
        </p:txBody>
      </p:sp>
      <p:sp>
        <p:nvSpPr>
          <p:cNvPr id="16" name="TextBox 15"/>
          <p:cNvSpPr txBox="1"/>
          <p:nvPr/>
        </p:nvSpPr>
        <p:spPr>
          <a:xfrm>
            <a:off x="6159501" y="1642612"/>
            <a:ext cx="1651000" cy="553998"/>
          </a:xfrm>
          <a:prstGeom prst="rect">
            <a:avLst/>
          </a:prstGeom>
          <a:noFill/>
        </p:spPr>
        <p:txBody>
          <a:bodyPr wrap="square" rtlCol="0">
            <a:spAutoFit/>
          </a:bodyPr>
          <a:lstStyle/>
          <a:p>
            <a:pPr algn="ctr"/>
            <a:r>
              <a:rPr lang="en-US" sz="1500" dirty="0">
                <a:solidFill>
                  <a:srgbClr val="0000FF"/>
                </a:solidFill>
              </a:rPr>
              <a:t>Seeking tendency</a:t>
            </a:r>
          </a:p>
          <a:p>
            <a:pPr algn="ctr"/>
            <a:r>
              <a:rPr lang="en-US" sz="1500" dirty="0">
                <a:solidFill>
                  <a:srgbClr val="0000FF"/>
                </a:solidFill>
              </a:rPr>
              <a:t>satisfaction</a:t>
            </a:r>
          </a:p>
        </p:txBody>
      </p:sp>
      <p:sp>
        <p:nvSpPr>
          <p:cNvPr id="17" name="TextBox 16"/>
          <p:cNvSpPr txBox="1"/>
          <p:nvPr/>
        </p:nvSpPr>
        <p:spPr>
          <a:xfrm>
            <a:off x="5270500" y="2159000"/>
            <a:ext cx="1651000" cy="553998"/>
          </a:xfrm>
          <a:prstGeom prst="rect">
            <a:avLst/>
          </a:prstGeom>
          <a:noFill/>
        </p:spPr>
        <p:txBody>
          <a:bodyPr wrap="square" rtlCol="0">
            <a:spAutoFit/>
          </a:bodyPr>
          <a:lstStyle/>
          <a:p>
            <a:pPr algn="ctr"/>
            <a:r>
              <a:rPr lang="en-US" sz="1500" dirty="0">
                <a:solidFill>
                  <a:srgbClr val="0000FF"/>
                </a:solidFill>
              </a:rPr>
              <a:t>Participation</a:t>
            </a:r>
          </a:p>
          <a:p>
            <a:pPr algn="ctr"/>
            <a:r>
              <a:rPr lang="en-US" sz="1500" dirty="0">
                <a:solidFill>
                  <a:srgbClr val="0000FF"/>
                </a:solidFill>
              </a:rPr>
              <a:t>capacity</a:t>
            </a:r>
          </a:p>
        </p:txBody>
      </p:sp>
      <p:cxnSp>
        <p:nvCxnSpPr>
          <p:cNvPr id="19" name="Straight Arrow Connector 18"/>
          <p:cNvCxnSpPr/>
          <p:nvPr/>
        </p:nvCxnSpPr>
        <p:spPr>
          <a:xfrm>
            <a:off x="8096250" y="3175000"/>
            <a:ext cx="0" cy="444500"/>
          </a:xfrm>
          <a:prstGeom prst="straightConnector1">
            <a:avLst/>
          </a:prstGeom>
          <a:ln w="3175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8096250" y="4254501"/>
            <a:ext cx="0" cy="444500"/>
          </a:xfrm>
          <a:prstGeom prst="straightConnector1">
            <a:avLst/>
          </a:prstGeom>
          <a:ln w="3175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1" name="Rectangle 20"/>
          <p:cNvSpPr/>
          <p:nvPr/>
        </p:nvSpPr>
        <p:spPr>
          <a:xfrm>
            <a:off x="7493000" y="2540002"/>
            <a:ext cx="1206500" cy="635000"/>
          </a:xfrm>
          <a:prstGeom prst="rect">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Gradient</a:t>
            </a:r>
          </a:p>
          <a:p>
            <a:pPr algn="ctr"/>
            <a:r>
              <a:rPr lang="en-US" sz="1500" dirty="0">
                <a:solidFill>
                  <a:schemeClr val="tx1"/>
                </a:solidFill>
              </a:rPr>
              <a:t>Step</a:t>
            </a:r>
          </a:p>
        </p:txBody>
      </p:sp>
      <p:sp>
        <p:nvSpPr>
          <p:cNvPr id="22" name="Rectangle 21"/>
          <p:cNvSpPr/>
          <p:nvPr/>
        </p:nvSpPr>
        <p:spPr>
          <a:xfrm>
            <a:off x="7493000" y="3619501"/>
            <a:ext cx="1206500" cy="635000"/>
          </a:xfrm>
          <a:prstGeom prst="rect">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Projection</a:t>
            </a:r>
          </a:p>
          <a:p>
            <a:pPr algn="ctr"/>
            <a:r>
              <a:rPr lang="en-US" sz="1500" dirty="0">
                <a:solidFill>
                  <a:schemeClr val="tx1"/>
                </a:solidFill>
              </a:rPr>
              <a:t>Step</a:t>
            </a:r>
          </a:p>
        </p:txBody>
      </p:sp>
      <p:sp>
        <p:nvSpPr>
          <p:cNvPr id="23" name="Rectangle 22"/>
          <p:cNvSpPr/>
          <p:nvPr/>
        </p:nvSpPr>
        <p:spPr>
          <a:xfrm>
            <a:off x="7493000" y="4699000"/>
            <a:ext cx="1206500" cy="635000"/>
          </a:xfrm>
          <a:prstGeom prst="rect">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500" dirty="0">
                <a:solidFill>
                  <a:schemeClr val="tx1"/>
                </a:solidFill>
              </a:rPr>
              <a:t>Objective</a:t>
            </a:r>
          </a:p>
          <a:p>
            <a:pPr algn="ctr"/>
            <a:r>
              <a:rPr lang="en-US" sz="1500" dirty="0">
                <a:solidFill>
                  <a:schemeClr val="tx1"/>
                </a:solidFill>
              </a:rPr>
              <a:t>Step</a:t>
            </a:r>
          </a:p>
        </p:txBody>
      </p:sp>
      <p:cxnSp>
        <p:nvCxnSpPr>
          <p:cNvPr id="24" name="Straight Arrow Connector 23"/>
          <p:cNvCxnSpPr/>
          <p:nvPr/>
        </p:nvCxnSpPr>
        <p:spPr>
          <a:xfrm>
            <a:off x="6477001" y="2857500"/>
            <a:ext cx="1016000" cy="0"/>
          </a:xfrm>
          <a:prstGeom prst="straightConnector1">
            <a:avLst/>
          </a:prstGeom>
          <a:ln w="3175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V="1">
            <a:off x="6477000" y="2857501"/>
            <a:ext cx="0" cy="2159000"/>
          </a:xfrm>
          <a:prstGeom prst="straightConnector1">
            <a:avLst/>
          </a:prstGeom>
          <a:ln w="31750">
            <a:solidFill>
              <a:schemeClr val="tx1"/>
            </a:solidFill>
            <a:tailEnd type="none" w="lg" len="lg"/>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a:off x="6477000" y="5016500"/>
            <a:ext cx="1016000" cy="0"/>
          </a:xfrm>
          <a:prstGeom prst="straightConnector1">
            <a:avLst/>
          </a:prstGeom>
          <a:ln w="31750">
            <a:solidFill>
              <a:schemeClr val="tx1"/>
            </a:solidFill>
            <a:tailEnd type="none" w="lg" len="lg"/>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6540500" y="3683002"/>
            <a:ext cx="952500" cy="553998"/>
          </a:xfrm>
          <a:prstGeom prst="rect">
            <a:avLst/>
          </a:prstGeom>
          <a:noFill/>
        </p:spPr>
        <p:txBody>
          <a:bodyPr wrap="square" rtlCol="0">
            <a:spAutoFit/>
          </a:bodyPr>
          <a:lstStyle/>
          <a:p>
            <a:pPr algn="ctr"/>
            <a:r>
              <a:rPr lang="en-US" sz="1500" dirty="0">
                <a:solidFill>
                  <a:srgbClr val="0000FF"/>
                </a:solidFill>
              </a:rPr>
              <a:t>Quadratic</a:t>
            </a:r>
          </a:p>
          <a:p>
            <a:pPr algn="ctr"/>
            <a:r>
              <a:rPr lang="en-US" sz="1500" dirty="0">
                <a:solidFill>
                  <a:srgbClr val="0000FF"/>
                </a:solidFill>
              </a:rPr>
              <a:t>Program</a:t>
            </a:r>
          </a:p>
        </p:txBody>
      </p:sp>
    </p:spTree>
    <p:extLst>
      <p:ext uri="{BB962C8B-B14F-4D97-AF65-F5344CB8AC3E}">
        <p14:creationId xmlns:p14="http://schemas.microsoft.com/office/powerpoint/2010/main" val="201019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Engagement as a Predictor (SL)</a:t>
            </a:r>
            <a:endParaRPr lang="en-US" dirty="0"/>
          </a:p>
        </p:txBody>
      </p:sp>
      <p:sp>
        <p:nvSpPr>
          <p:cNvPr id="3" name="Content Placeholder 2"/>
          <p:cNvSpPr>
            <a:spLocks noGrp="1"/>
          </p:cNvSpPr>
          <p:nvPr>
            <p:ph idx="1"/>
          </p:nvPr>
        </p:nvSpPr>
        <p:spPr>
          <a:xfrm>
            <a:off x="1651000" y="1030789"/>
            <a:ext cx="6858000" cy="3771636"/>
          </a:xfrm>
        </p:spPr>
        <p:txBody>
          <a:bodyPr>
            <a:normAutofit/>
          </a:bodyPr>
          <a:lstStyle/>
          <a:p>
            <a:r>
              <a:rPr lang="en-US" dirty="0"/>
              <a:t>Our </a:t>
            </a:r>
            <a:r>
              <a:rPr lang="en-US" dirty="0" smtClean="0"/>
              <a:t>engagement score is predictive of learning outcomes</a:t>
            </a:r>
          </a:p>
          <a:p>
            <a:pPr lvl="1"/>
            <a:endParaRPr lang="en-US" dirty="0" smtClean="0"/>
          </a:p>
          <a:p>
            <a:r>
              <a:rPr lang="en-US" dirty="0" smtClean="0"/>
              <a:t>Some example </a:t>
            </a:r>
            <a:r>
              <a:rPr lang="en-US" dirty="0" err="1" smtClean="0"/>
              <a:t>regressors</a:t>
            </a:r>
            <a:r>
              <a:rPr lang="en-US" dirty="0" smtClean="0"/>
              <a:t> for an Accenture course:</a:t>
            </a:r>
            <a:endParaRPr lang="en-US" dirty="0"/>
          </a:p>
        </p:txBody>
      </p:sp>
      <p:sp>
        <p:nvSpPr>
          <p:cNvPr id="4" name="Footer Placeholder 3"/>
          <p:cNvSpPr>
            <a:spLocks noGrp="1"/>
          </p:cNvSpPr>
          <p:nvPr>
            <p:ph type="ftr" sz="quarter" idx="11"/>
          </p:nvPr>
        </p:nvSpPr>
        <p:spPr/>
        <p:txBody>
          <a:bodyPr/>
          <a:lstStyle/>
          <a:p>
            <a:r>
              <a:rPr lang="en-US" dirty="0"/>
              <a:t>© 2016 </a:t>
            </a:r>
            <a:r>
              <a:rPr lang="en-US" dirty="0" err="1"/>
              <a:t>Zoomi</a:t>
            </a:r>
            <a:r>
              <a:rPr lang="en-US" dirty="0"/>
              <a:t>, Inc. All Rights Reserved </a:t>
            </a:r>
          </a:p>
        </p:txBody>
      </p:sp>
      <p:sp>
        <p:nvSpPr>
          <p:cNvPr id="5" name="Slide Number Placeholder 4"/>
          <p:cNvSpPr>
            <a:spLocks noGrp="1"/>
          </p:cNvSpPr>
          <p:nvPr>
            <p:ph type="sldNum" sz="quarter" idx="12"/>
          </p:nvPr>
        </p:nvSpPr>
        <p:spPr/>
        <p:txBody>
          <a:bodyPr/>
          <a:lstStyle/>
          <a:p>
            <a:fld id="{5531F3EE-F5CA-DE48-BD9B-05AF36D0B5C6}" type="slidenum">
              <a:rPr lang="en-US" smtClean="0"/>
              <a:t>19</a:t>
            </a:fld>
            <a:endParaRPr lang="en-US" dirty="0"/>
          </a:p>
        </p:txBody>
      </p:sp>
      <p:sp>
        <p:nvSpPr>
          <p:cNvPr id="6" name="Rectangle 5"/>
          <p:cNvSpPr/>
          <p:nvPr/>
        </p:nvSpPr>
        <p:spPr>
          <a:xfrm>
            <a:off x="1878931" y="2470175"/>
            <a:ext cx="6178826" cy="617220"/>
          </a:xfrm>
          <a:prstGeom prst="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t>Engaging 50% more with slide 30 (module summary) was associated</a:t>
            </a:r>
          </a:p>
          <a:p>
            <a:pPr algn="ctr"/>
            <a:r>
              <a:rPr lang="en-US" sz="1500" dirty="0"/>
              <a:t>with an improvement in exam score by 17.2%</a:t>
            </a:r>
          </a:p>
        </p:txBody>
      </p:sp>
      <p:sp>
        <p:nvSpPr>
          <p:cNvPr id="10" name="Rectangle 9"/>
          <p:cNvSpPr/>
          <p:nvPr/>
        </p:nvSpPr>
        <p:spPr>
          <a:xfrm>
            <a:off x="1878929" y="3161228"/>
            <a:ext cx="6178826" cy="617220"/>
          </a:xfrm>
          <a:prstGeom prst="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t>Those who engaged 50% more with slide 15 “1.7 Residential</a:t>
            </a:r>
          </a:p>
          <a:p>
            <a:pPr algn="ctr"/>
            <a:r>
              <a:rPr lang="en-US" sz="1500" dirty="0"/>
              <a:t>Establishments” had a drop in Q/FPT by -3.70% </a:t>
            </a:r>
          </a:p>
        </p:txBody>
      </p:sp>
      <p:sp>
        <p:nvSpPr>
          <p:cNvPr id="8" name="Rectangle 7"/>
          <p:cNvSpPr/>
          <p:nvPr/>
        </p:nvSpPr>
        <p:spPr>
          <a:xfrm>
            <a:off x="1871488" y="3890826"/>
            <a:ext cx="6193709" cy="617220"/>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t>Engaging 20% more with slide 74 “3.3(a) The Mortgage Life Cycle:</a:t>
            </a:r>
          </a:p>
          <a:p>
            <a:pPr algn="ctr"/>
            <a:r>
              <a:rPr lang="en-US" sz="1500" dirty="0"/>
              <a:t>Servicing” corresponded to a drop in Q/FPT by -3.31%</a:t>
            </a:r>
          </a:p>
        </p:txBody>
      </p:sp>
      <p:sp>
        <p:nvSpPr>
          <p:cNvPr id="9" name="Rectangle 8"/>
          <p:cNvSpPr/>
          <p:nvPr/>
        </p:nvSpPr>
        <p:spPr>
          <a:xfrm>
            <a:off x="1878931" y="4618428"/>
            <a:ext cx="6186266" cy="602676"/>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500" dirty="0"/>
              <a:t>Engaging by 50% more with slide 90 “3.9 Module Summary”</a:t>
            </a:r>
          </a:p>
          <a:p>
            <a:pPr lvl="0" algn="ctr"/>
            <a:r>
              <a:rPr lang="en-US" sz="1500" dirty="0"/>
              <a:t>corresponded to a drop in discussion score by -3.35</a:t>
            </a:r>
          </a:p>
        </p:txBody>
      </p:sp>
    </p:spTree>
    <p:extLst>
      <p:ext uri="{BB962C8B-B14F-4D97-AF65-F5344CB8AC3E}">
        <p14:creationId xmlns:p14="http://schemas.microsoft.com/office/powerpoint/2010/main" val="1246321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64632" y="119915"/>
            <a:ext cx="9187712" cy="923330"/>
          </a:xfrm>
          <a:prstGeom prst="rect">
            <a:avLst/>
          </a:prstGeom>
        </p:spPr>
        <p:txBody>
          <a:bodyPr wrap="square">
            <a:spAutoFit/>
          </a:bodyPr>
          <a:lstStyle/>
          <a:p>
            <a:r>
              <a:rPr lang="en-US" dirty="0">
                <a:latin typeface=""/>
              </a:rPr>
              <a:t>W. Chen, C. Brinton, D. Cao and M. Chiang, “Behavior in social learning networks: Early detection for online </a:t>
            </a:r>
            <a:r>
              <a:rPr lang="en-US" dirty="0" smtClean="0">
                <a:latin typeface=""/>
              </a:rPr>
              <a:t>short courses</a:t>
            </a:r>
            <a:r>
              <a:rPr lang="en-US" dirty="0">
                <a:latin typeface=""/>
              </a:rPr>
              <a:t>”,</a:t>
            </a:r>
          </a:p>
          <a:p>
            <a:r>
              <a:rPr lang="en-US" dirty="0">
                <a:latin typeface=""/>
              </a:rPr>
              <a:t>Proc. of IEEE INFOCOM, Atlanta, GA, May 2017.</a:t>
            </a:r>
            <a:endParaRPr lang="en-US" dirty="0"/>
          </a:p>
        </p:txBody>
      </p:sp>
      <p:sp>
        <p:nvSpPr>
          <p:cNvPr id="6" name="Rectangle 5"/>
          <p:cNvSpPr/>
          <p:nvPr/>
        </p:nvSpPr>
        <p:spPr>
          <a:xfrm>
            <a:off x="456018" y="1123841"/>
            <a:ext cx="9219610" cy="4339650"/>
          </a:xfrm>
          <a:prstGeom prst="rect">
            <a:avLst/>
          </a:prstGeom>
        </p:spPr>
        <p:txBody>
          <a:bodyPr wrap="square">
            <a:spAutoFit/>
          </a:bodyPr>
          <a:lstStyle/>
          <a:p>
            <a:r>
              <a:rPr lang="en-US" sz="1200" b="1" dirty="0">
                <a:latin typeface=""/>
              </a:rPr>
              <a:t> Prediction classifiers. </a:t>
            </a:r>
            <a:r>
              <a:rPr lang="en-US" sz="1200" dirty="0">
                <a:latin typeface=""/>
              </a:rPr>
              <a:t>We consider four classifiers for </a:t>
            </a:r>
            <a:r>
              <a:rPr lang="en-US" sz="1200" dirty="0" smtClean="0">
                <a:latin typeface=""/>
              </a:rPr>
              <a:t>completeness. </a:t>
            </a:r>
            <a:r>
              <a:rPr lang="en-US" sz="1200" dirty="0">
                <a:latin typeface=""/>
              </a:rPr>
              <a:t>Given their optimization approaches, they are typically applied to different </a:t>
            </a:r>
            <a:r>
              <a:rPr lang="en-US" sz="1200" dirty="0" smtClean="0">
                <a:latin typeface=""/>
              </a:rPr>
              <a:t>feature types</a:t>
            </a:r>
            <a:r>
              <a:rPr lang="en-US" sz="1200" dirty="0">
                <a:latin typeface=""/>
              </a:rPr>
              <a:t>, and we are using </a:t>
            </a:r>
            <a:r>
              <a:rPr lang="en-US" sz="1200" b="1" dirty="0">
                <a:latin typeface=""/>
              </a:rPr>
              <a:t>indicator</a:t>
            </a:r>
            <a:r>
              <a:rPr lang="en-US" sz="1200" dirty="0">
                <a:latin typeface=""/>
              </a:rPr>
              <a:t>, </a:t>
            </a:r>
            <a:r>
              <a:rPr lang="en-US" sz="1200" b="1" dirty="0">
                <a:latin typeface=""/>
              </a:rPr>
              <a:t>integer</a:t>
            </a:r>
            <a:r>
              <a:rPr lang="en-US" sz="1200" dirty="0">
                <a:latin typeface=""/>
              </a:rPr>
              <a:t>, and </a:t>
            </a:r>
            <a:r>
              <a:rPr lang="en-US" sz="1200" b="1" dirty="0" smtClean="0">
                <a:latin typeface=""/>
              </a:rPr>
              <a:t>continuous</a:t>
            </a:r>
            <a:r>
              <a:rPr lang="en-US" sz="1200" dirty="0" smtClean="0">
                <a:latin typeface=""/>
              </a:rPr>
              <a:t> features</a:t>
            </a:r>
          </a:p>
          <a:p>
            <a:pPr marL="228600" indent="-228600">
              <a:buAutoNum type="arabicPeriod"/>
            </a:pPr>
            <a:endParaRPr lang="en-US" sz="1200" dirty="0" smtClean="0">
              <a:latin typeface=""/>
            </a:endParaRPr>
          </a:p>
          <a:p>
            <a:pPr marL="228600" indent="-228600">
              <a:buAutoNum type="arabicPeriod"/>
            </a:pPr>
            <a:r>
              <a:rPr lang="en-US" sz="1200" dirty="0" smtClean="0">
                <a:latin typeface=""/>
              </a:rPr>
              <a:t>K-Nearest </a:t>
            </a:r>
            <a:r>
              <a:rPr lang="en-US" sz="1200" dirty="0">
                <a:latin typeface=""/>
              </a:rPr>
              <a:t>Neighbor (KNN), </a:t>
            </a:r>
            <a:endParaRPr lang="en-US" sz="1200" dirty="0" smtClean="0">
              <a:latin typeface=""/>
            </a:endParaRPr>
          </a:p>
          <a:p>
            <a:r>
              <a:rPr lang="en-US" sz="1200" dirty="0" smtClean="0"/>
              <a:t>	</a:t>
            </a:r>
            <a:r>
              <a:rPr lang="en-US" sz="1400" dirty="0" smtClean="0"/>
              <a:t>KNN </a:t>
            </a:r>
            <a:r>
              <a:rPr lang="en-US" sz="1400" dirty="0"/>
              <a:t>(number of neighbors </a:t>
            </a:r>
            <a:r>
              <a:rPr lang="en-US" sz="1400" dirty="0" smtClean="0"/>
              <a:t>(k)) </a:t>
            </a:r>
            <a:r>
              <a:rPr lang="en-US" sz="1400" dirty="0"/>
              <a:t>are tuned </a:t>
            </a:r>
            <a:r>
              <a:rPr lang="en-US" sz="1400" dirty="0" smtClean="0"/>
              <a:t>during the </a:t>
            </a:r>
            <a:r>
              <a:rPr lang="en-US" sz="1400" dirty="0"/>
              <a:t>cross </a:t>
            </a:r>
            <a:r>
              <a:rPr lang="en-US" sz="1400" dirty="0" smtClean="0"/>
              <a:t>validation. (</a:t>
            </a:r>
            <a:r>
              <a:rPr lang="en-US" sz="1400" dirty="0" smtClean="0">
                <a:solidFill>
                  <a:srgbClr val="FF0000"/>
                </a:solidFill>
              </a:rPr>
              <a:t>how</a:t>
            </a:r>
            <a:r>
              <a:rPr lang="en-US" sz="1400" dirty="0" smtClean="0"/>
              <a:t>)</a:t>
            </a:r>
          </a:p>
          <a:p>
            <a:endParaRPr lang="en-US" sz="1200" dirty="0" smtClean="0">
              <a:latin typeface=""/>
            </a:endParaRPr>
          </a:p>
          <a:p>
            <a:pPr marL="228600" indent="-228600">
              <a:buAutoNum type="arabicPeriod"/>
            </a:pPr>
            <a:r>
              <a:rPr lang="en-US" sz="1200" dirty="0" smtClean="0">
                <a:latin typeface=""/>
              </a:rPr>
              <a:t>Support </a:t>
            </a:r>
            <a:r>
              <a:rPr lang="en-US" sz="1200" dirty="0">
                <a:latin typeface=""/>
              </a:rPr>
              <a:t>Vector </a:t>
            </a:r>
            <a:r>
              <a:rPr lang="en-US" sz="1200" dirty="0" smtClean="0">
                <a:latin typeface=""/>
              </a:rPr>
              <a:t>Machine (SVM):</a:t>
            </a:r>
          </a:p>
          <a:p>
            <a:r>
              <a:rPr lang="en-US" sz="1200" dirty="0" smtClean="0">
                <a:latin typeface=""/>
              </a:rPr>
              <a:t>	SVM </a:t>
            </a:r>
            <a:r>
              <a:rPr lang="en-US" sz="1200" dirty="0">
                <a:latin typeface=""/>
              </a:rPr>
              <a:t>uses a kernel function </a:t>
            </a:r>
            <a:r>
              <a:rPr lang="en-US" sz="1200" dirty="0" smtClean="0">
                <a:latin typeface=""/>
              </a:rPr>
              <a:t>to find </a:t>
            </a:r>
            <a:r>
              <a:rPr lang="en-US" sz="1200" dirty="0">
                <a:latin typeface=""/>
              </a:rPr>
              <a:t>the optimal hyperplane separation and is typically </a:t>
            </a:r>
            <a:r>
              <a:rPr lang="en-US" sz="1200" dirty="0" smtClean="0">
                <a:latin typeface=""/>
              </a:rPr>
              <a:t>applied to </a:t>
            </a:r>
            <a:r>
              <a:rPr lang="en-US" sz="1200" dirty="0">
                <a:latin typeface=""/>
              </a:rPr>
              <a:t>non-indicator </a:t>
            </a:r>
            <a:r>
              <a:rPr lang="en-US" sz="1200" dirty="0" smtClean="0">
                <a:latin typeface=""/>
              </a:rPr>
              <a:t>features</a:t>
            </a:r>
            <a:endParaRPr lang="en-US" sz="1200" dirty="0">
              <a:latin typeface=""/>
            </a:endParaRPr>
          </a:p>
          <a:p>
            <a:endParaRPr lang="en-US" sz="1200" dirty="0" smtClean="0">
              <a:latin typeface=""/>
            </a:endParaRPr>
          </a:p>
          <a:p>
            <a:r>
              <a:rPr lang="en-US" sz="1200" dirty="0" smtClean="0">
                <a:latin typeface=""/>
              </a:rPr>
              <a:t>3. Linear </a:t>
            </a:r>
            <a:r>
              <a:rPr lang="en-US" sz="1200" dirty="0">
                <a:latin typeface=""/>
              </a:rPr>
              <a:t>Discriminant Analysis (LDA</a:t>
            </a:r>
            <a:r>
              <a:rPr lang="en-US" sz="1200" dirty="0" smtClean="0">
                <a:latin typeface=""/>
              </a:rPr>
              <a:t>)</a:t>
            </a:r>
          </a:p>
          <a:p>
            <a:r>
              <a:rPr lang="en-US" sz="1200" dirty="0" smtClean="0">
                <a:latin typeface=""/>
              </a:rPr>
              <a:t>	LDA </a:t>
            </a:r>
            <a:r>
              <a:rPr lang="en-US" sz="1200" dirty="0">
                <a:latin typeface=""/>
              </a:rPr>
              <a:t>has been seen to </a:t>
            </a:r>
            <a:r>
              <a:rPr lang="en-US" sz="1200" dirty="0" smtClean="0">
                <a:latin typeface=""/>
              </a:rPr>
              <a:t>work better </a:t>
            </a:r>
            <a:r>
              <a:rPr lang="en-US" sz="1200" dirty="0">
                <a:latin typeface=""/>
              </a:rPr>
              <a:t>on continuous quantities given that it finds a </a:t>
            </a:r>
            <a:r>
              <a:rPr lang="en-US" sz="1200" dirty="0" smtClean="0">
                <a:latin typeface=""/>
              </a:rPr>
              <a:t>linear combination </a:t>
            </a:r>
            <a:r>
              <a:rPr lang="en-US" sz="1200" dirty="0">
                <a:latin typeface=""/>
              </a:rPr>
              <a:t>of the features which </a:t>
            </a:r>
            <a:r>
              <a:rPr lang="en-US" sz="1200" dirty="0" smtClean="0">
                <a:latin typeface=""/>
              </a:rPr>
              <a:t>	best </a:t>
            </a:r>
            <a:r>
              <a:rPr lang="en-US" sz="1200" dirty="0">
                <a:latin typeface=""/>
              </a:rPr>
              <a:t>separates groups</a:t>
            </a:r>
            <a:endParaRPr lang="en-US" sz="1200" dirty="0" smtClean="0">
              <a:latin typeface=""/>
            </a:endParaRPr>
          </a:p>
          <a:p>
            <a:pPr marL="228600" indent="-228600">
              <a:buAutoNum type="arabicPeriod"/>
            </a:pPr>
            <a:endParaRPr lang="en-US" sz="1200" dirty="0" smtClean="0">
              <a:latin typeface=""/>
            </a:endParaRPr>
          </a:p>
          <a:p>
            <a:pPr marL="228600" indent="-228600">
              <a:buAutoNum type="arabicPeriod"/>
            </a:pPr>
            <a:r>
              <a:rPr lang="en-US" sz="1200" dirty="0" smtClean="0">
                <a:latin typeface=""/>
              </a:rPr>
              <a:t>Random Forest </a:t>
            </a:r>
            <a:r>
              <a:rPr lang="en-US" sz="1200" dirty="0">
                <a:latin typeface=""/>
              </a:rPr>
              <a:t>(RF). </a:t>
            </a:r>
            <a:endParaRPr lang="en-US" sz="1200" dirty="0" smtClean="0">
              <a:latin typeface=""/>
            </a:endParaRPr>
          </a:p>
          <a:p>
            <a:r>
              <a:rPr lang="en-US" sz="1200" dirty="0" smtClean="0">
                <a:latin typeface=""/>
              </a:rPr>
              <a:t>	RF </a:t>
            </a:r>
            <a:r>
              <a:rPr lang="en-US" sz="1200" dirty="0">
                <a:latin typeface=""/>
              </a:rPr>
              <a:t>is an ensemble tree method </a:t>
            </a:r>
            <a:r>
              <a:rPr lang="en-US" sz="1200" dirty="0" smtClean="0">
                <a:latin typeface=""/>
              </a:rPr>
              <a:t>applied to </a:t>
            </a:r>
            <a:r>
              <a:rPr lang="en-US" sz="1200" dirty="0">
                <a:latin typeface=""/>
              </a:rPr>
              <a:t>any type of feature</a:t>
            </a:r>
            <a:endParaRPr lang="en-US" sz="1200" dirty="0" smtClean="0"/>
          </a:p>
          <a:p>
            <a:pPr marL="228600" indent="-228600">
              <a:buAutoNum type="arabicPeriod"/>
            </a:pPr>
            <a:endParaRPr lang="en-US" sz="1200" dirty="0">
              <a:latin typeface=""/>
            </a:endParaRPr>
          </a:p>
          <a:p>
            <a:r>
              <a:rPr lang="en-US" sz="1400" b="1" dirty="0" smtClean="0">
                <a:latin typeface=""/>
              </a:rPr>
              <a:t>Parameters</a:t>
            </a:r>
            <a:r>
              <a:rPr lang="en-US" sz="1400" b="1" dirty="0">
                <a:latin typeface=""/>
              </a:rPr>
              <a:t>: </a:t>
            </a:r>
            <a:endParaRPr lang="en-US" sz="1400" b="1" dirty="0" smtClean="0">
              <a:latin typeface=""/>
            </a:endParaRPr>
          </a:p>
          <a:p>
            <a:r>
              <a:rPr lang="en-US" sz="1400" dirty="0" smtClean="0">
                <a:latin typeface=""/>
              </a:rPr>
              <a:t>SVM: We </a:t>
            </a:r>
            <a:r>
              <a:rPr lang="en-US" sz="1400" dirty="0">
                <a:latin typeface=""/>
              </a:rPr>
              <a:t>use the radial basis function (</a:t>
            </a:r>
            <a:r>
              <a:rPr lang="en-US" sz="1400" dirty="0" err="1" smtClean="0">
                <a:latin typeface=""/>
              </a:rPr>
              <a:t>rbf</a:t>
            </a:r>
            <a:r>
              <a:rPr lang="en-US" sz="1400" dirty="0" smtClean="0">
                <a:latin typeface=""/>
              </a:rPr>
              <a:t>) kernel. The parameters are (kernel </a:t>
            </a:r>
            <a:r>
              <a:rPr lang="en-US" sz="1400" dirty="0">
                <a:latin typeface=""/>
              </a:rPr>
              <a:t>standard </a:t>
            </a:r>
            <a:r>
              <a:rPr lang="en-US" sz="1400" dirty="0" smtClean="0">
                <a:latin typeface=""/>
              </a:rPr>
              <a:t>deviation) </a:t>
            </a:r>
            <a:r>
              <a:rPr lang="en-US" sz="1400" dirty="0">
                <a:latin typeface=""/>
              </a:rPr>
              <a:t>and regularization penalty (C)), </a:t>
            </a:r>
            <a:endParaRPr lang="en-US" sz="1400" dirty="0" smtClean="0">
              <a:latin typeface=""/>
            </a:endParaRPr>
          </a:p>
          <a:p>
            <a:r>
              <a:rPr lang="en-US" sz="1400" dirty="0" smtClean="0">
                <a:latin typeface=""/>
              </a:rPr>
              <a:t>RF:  </a:t>
            </a:r>
            <a:r>
              <a:rPr lang="en-US" sz="1400" i="1" dirty="0" smtClean="0">
                <a:latin typeface=""/>
              </a:rPr>
              <a:t>number </a:t>
            </a:r>
            <a:r>
              <a:rPr lang="en-US" sz="1400" i="1" dirty="0">
                <a:latin typeface=""/>
              </a:rPr>
              <a:t>of trees </a:t>
            </a:r>
            <a:r>
              <a:rPr lang="en-US" sz="1400" dirty="0" smtClean="0">
                <a:latin typeface=""/>
              </a:rPr>
              <a:t>and </a:t>
            </a:r>
            <a:r>
              <a:rPr lang="en-US" sz="1400" i="1" dirty="0">
                <a:latin typeface=""/>
              </a:rPr>
              <a:t>number of </a:t>
            </a:r>
            <a:r>
              <a:rPr lang="en-US" sz="1400" i="1" dirty="0" smtClean="0">
                <a:latin typeface=""/>
              </a:rPr>
              <a:t>variables</a:t>
            </a:r>
            <a:r>
              <a:rPr lang="en-US" sz="1400" dirty="0" smtClean="0">
                <a:latin typeface=""/>
              </a:rPr>
              <a:t>, randomly </a:t>
            </a:r>
            <a:r>
              <a:rPr lang="en-US" sz="1400" dirty="0">
                <a:latin typeface=""/>
              </a:rPr>
              <a:t>sampled at each </a:t>
            </a:r>
            <a:r>
              <a:rPr lang="en-US" sz="1400" dirty="0" smtClean="0">
                <a:latin typeface=""/>
              </a:rPr>
              <a:t>tree split. </a:t>
            </a:r>
          </a:p>
          <a:p>
            <a:r>
              <a:rPr lang="en-US" sz="1600" dirty="0" smtClean="0"/>
              <a:t>KNN:  </a:t>
            </a:r>
            <a:r>
              <a:rPr lang="en-US" sz="1600" dirty="0"/>
              <a:t>(number of neighbors (k)) are tuned during the cross validation. (</a:t>
            </a:r>
            <a:r>
              <a:rPr lang="en-US" sz="1600" dirty="0">
                <a:solidFill>
                  <a:srgbClr val="FF0000"/>
                </a:solidFill>
              </a:rPr>
              <a:t>how</a:t>
            </a:r>
            <a:r>
              <a:rPr lang="en-US" sz="1600" dirty="0"/>
              <a:t>)</a:t>
            </a:r>
          </a:p>
          <a:p>
            <a:endParaRPr lang="en-US" sz="1200" dirty="0" smtClean="0">
              <a:latin typeface=""/>
            </a:endParaRPr>
          </a:p>
        </p:txBody>
      </p:sp>
    </p:spTree>
    <p:extLst>
      <p:ext uri="{BB962C8B-B14F-4D97-AF65-F5344CB8AC3E}">
        <p14:creationId xmlns:p14="http://schemas.microsoft.com/office/powerpoint/2010/main" val="21413355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Motifs as Predictors (SL)</a:t>
            </a:r>
            <a:endParaRPr lang="en-US" dirty="0"/>
          </a:p>
        </p:txBody>
      </p:sp>
      <p:sp>
        <p:nvSpPr>
          <p:cNvPr id="109" name="Content Placeholder 2"/>
          <p:cNvSpPr>
            <a:spLocks noGrp="1"/>
          </p:cNvSpPr>
          <p:nvPr>
            <p:ph idx="1"/>
          </p:nvPr>
        </p:nvSpPr>
        <p:spPr>
          <a:xfrm>
            <a:off x="1651000" y="1030789"/>
            <a:ext cx="6858000" cy="3771636"/>
          </a:xfrm>
        </p:spPr>
        <p:txBody>
          <a:bodyPr>
            <a:normAutofit/>
          </a:bodyPr>
          <a:lstStyle/>
          <a:p>
            <a:r>
              <a:rPr lang="en-US" dirty="0"/>
              <a:t>Our </a:t>
            </a:r>
            <a:r>
              <a:rPr lang="en-US" dirty="0" smtClean="0"/>
              <a:t>motifs are also predictive:</a:t>
            </a:r>
            <a:endParaRPr lang="en-US" dirty="0"/>
          </a:p>
        </p:txBody>
      </p:sp>
      <p:sp>
        <p:nvSpPr>
          <p:cNvPr id="84" name="Footer Placeholder 3"/>
          <p:cNvSpPr>
            <a:spLocks noGrp="1"/>
          </p:cNvSpPr>
          <p:nvPr>
            <p:ph type="ftr" sz="quarter" idx="11"/>
          </p:nvPr>
        </p:nvSpPr>
        <p:spPr>
          <a:xfrm>
            <a:off x="3873500" y="5296612"/>
            <a:ext cx="2413000" cy="304271"/>
          </a:xfrm>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a:xfrm>
            <a:off x="5729265" y="4921483"/>
            <a:ext cx="2558871" cy="304271"/>
          </a:xfrm>
        </p:spPr>
        <p:txBody>
          <a:bodyPr/>
          <a:lstStyle/>
          <a:p>
            <a:fld id="{5531F3EE-F5CA-DE48-BD9B-05AF36D0B5C6}" type="slidenum">
              <a:rPr lang="en-US" smtClean="0"/>
              <a:t>20</a:t>
            </a:fld>
            <a:endParaRPr lang="en-US" dirty="0"/>
          </a:p>
        </p:txBody>
      </p:sp>
      <p:sp>
        <p:nvSpPr>
          <p:cNvPr id="40" name="Octagon 39"/>
          <p:cNvSpPr/>
          <p:nvPr/>
        </p:nvSpPr>
        <p:spPr>
          <a:xfrm>
            <a:off x="5346240" y="202314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9</a:t>
            </a:r>
          </a:p>
        </p:txBody>
      </p:sp>
      <p:cxnSp>
        <p:nvCxnSpPr>
          <p:cNvPr id="41" name="Straight Connector 40"/>
          <p:cNvCxnSpPr/>
          <p:nvPr/>
        </p:nvCxnSpPr>
        <p:spPr>
          <a:xfrm>
            <a:off x="5722418" y="218671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Octagon 41"/>
          <p:cNvSpPr/>
          <p:nvPr/>
        </p:nvSpPr>
        <p:spPr>
          <a:xfrm>
            <a:off x="6204696"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10</a:t>
            </a:r>
          </a:p>
        </p:txBody>
      </p:sp>
      <p:cxnSp>
        <p:nvCxnSpPr>
          <p:cNvPr id="43" name="Straight Connector 42"/>
          <p:cNvCxnSpPr/>
          <p:nvPr/>
        </p:nvCxnSpPr>
        <p:spPr>
          <a:xfrm>
            <a:off x="6580873" y="219636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4" name="Octagon 43"/>
          <p:cNvSpPr/>
          <p:nvPr/>
        </p:nvSpPr>
        <p:spPr>
          <a:xfrm>
            <a:off x="7063152"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11</a:t>
            </a:r>
          </a:p>
        </p:txBody>
      </p:sp>
      <p:cxnSp>
        <p:nvCxnSpPr>
          <p:cNvPr id="45" name="Straight Connector 44"/>
          <p:cNvCxnSpPr/>
          <p:nvPr/>
        </p:nvCxnSpPr>
        <p:spPr>
          <a:xfrm>
            <a:off x="7439329" y="2196361"/>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46" name="Octagon 45"/>
          <p:cNvSpPr/>
          <p:nvPr/>
        </p:nvSpPr>
        <p:spPr>
          <a:xfrm>
            <a:off x="4487784" y="202273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8</a:t>
            </a:r>
          </a:p>
        </p:txBody>
      </p:sp>
      <p:cxnSp>
        <p:nvCxnSpPr>
          <p:cNvPr id="47" name="Straight Connector 46"/>
          <p:cNvCxnSpPr/>
          <p:nvPr/>
        </p:nvCxnSpPr>
        <p:spPr>
          <a:xfrm>
            <a:off x="4863962" y="2186312"/>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Octagon 47"/>
          <p:cNvSpPr/>
          <p:nvPr/>
        </p:nvSpPr>
        <p:spPr>
          <a:xfrm>
            <a:off x="3629328"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7</a:t>
            </a:r>
          </a:p>
        </p:txBody>
      </p:sp>
      <p:cxnSp>
        <p:nvCxnSpPr>
          <p:cNvPr id="49" name="Straight Connector 48"/>
          <p:cNvCxnSpPr/>
          <p:nvPr/>
        </p:nvCxnSpPr>
        <p:spPr>
          <a:xfrm>
            <a:off x="4005505" y="219636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Octagon 49"/>
          <p:cNvSpPr/>
          <p:nvPr/>
        </p:nvSpPr>
        <p:spPr>
          <a:xfrm>
            <a:off x="2770873" y="203278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6</a:t>
            </a:r>
          </a:p>
        </p:txBody>
      </p:sp>
      <p:cxnSp>
        <p:nvCxnSpPr>
          <p:cNvPr id="51" name="Straight Connector 50"/>
          <p:cNvCxnSpPr/>
          <p:nvPr/>
        </p:nvCxnSpPr>
        <p:spPr>
          <a:xfrm>
            <a:off x="3147050" y="219636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2" name="Octagon 51"/>
          <p:cNvSpPr/>
          <p:nvPr/>
        </p:nvSpPr>
        <p:spPr>
          <a:xfrm>
            <a:off x="1912415" y="2023144"/>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5</a:t>
            </a:r>
          </a:p>
        </p:txBody>
      </p:sp>
      <p:cxnSp>
        <p:nvCxnSpPr>
          <p:cNvPr id="53" name="Straight Connector 52"/>
          <p:cNvCxnSpPr/>
          <p:nvPr/>
        </p:nvCxnSpPr>
        <p:spPr>
          <a:xfrm>
            <a:off x="2288593" y="218671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430136" y="2186312"/>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55" name="Action Button: Document 54">
            <a:hlinkClick r:id="" action="ppaction://noaction" highlightClick="1"/>
          </p:cNvPr>
          <p:cNvSpPr/>
          <p:nvPr/>
        </p:nvSpPr>
        <p:spPr>
          <a:xfrm>
            <a:off x="4477201" y="1464230"/>
            <a:ext cx="453481" cy="506490"/>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56" name="Straight Connector 55"/>
          <p:cNvCxnSpPr/>
          <p:nvPr/>
        </p:nvCxnSpPr>
        <p:spPr>
          <a:xfrm>
            <a:off x="4699450" y="2429728"/>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956550" y="2689019"/>
            <a:ext cx="1742903"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flipV="1">
            <a:off x="2956548" y="2429728"/>
            <a:ext cx="0" cy="259292"/>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4936014" y="1468617"/>
            <a:ext cx="1678353" cy="297454"/>
          </a:xfrm>
          <a:prstGeom prst="rect">
            <a:avLst/>
          </a:prstGeom>
          <a:noFill/>
        </p:spPr>
        <p:txBody>
          <a:bodyPr wrap="square" rtlCol="0">
            <a:spAutoFit/>
          </a:bodyPr>
          <a:lstStyle/>
          <a:p>
            <a:r>
              <a:rPr lang="en-US" sz="1333" dirty="0"/>
              <a:t>1. Read 1 ~ 8 sec</a:t>
            </a:r>
          </a:p>
        </p:txBody>
      </p:sp>
      <p:sp>
        <p:nvSpPr>
          <p:cNvPr id="60" name="TextBox 59"/>
          <p:cNvSpPr txBox="1"/>
          <p:nvPr/>
        </p:nvSpPr>
        <p:spPr>
          <a:xfrm>
            <a:off x="2938821" y="2458059"/>
            <a:ext cx="1997193" cy="297454"/>
          </a:xfrm>
          <a:prstGeom prst="rect">
            <a:avLst/>
          </a:prstGeom>
          <a:noFill/>
        </p:spPr>
        <p:txBody>
          <a:bodyPr wrap="square" rtlCol="0">
            <a:spAutoFit/>
          </a:bodyPr>
          <a:lstStyle/>
          <a:p>
            <a:r>
              <a:rPr lang="en-US" sz="1333" dirty="0"/>
              <a:t>2. Skip back 1 or 2 slides</a:t>
            </a:r>
          </a:p>
        </p:txBody>
      </p:sp>
      <p:sp>
        <p:nvSpPr>
          <p:cNvPr id="82" name="Rectangle 81"/>
          <p:cNvSpPr/>
          <p:nvPr/>
        </p:nvSpPr>
        <p:spPr>
          <a:xfrm>
            <a:off x="1651002" y="2744955"/>
            <a:ext cx="6941671" cy="477054"/>
          </a:xfrm>
          <a:prstGeom prst="rect">
            <a:avLst/>
          </a:prstGeom>
        </p:spPr>
        <p:txBody>
          <a:bodyPr wrap="square">
            <a:spAutoFit/>
          </a:bodyPr>
          <a:lstStyle/>
          <a:p>
            <a:pPr algn="just"/>
            <a:r>
              <a:rPr lang="en-US" sz="1250" dirty="0">
                <a:latin typeface="Calibri" charset="0"/>
                <a:ea typeface="Calibri" charset="0"/>
                <a:cs typeface="Times New Roman" charset="0"/>
              </a:rPr>
              <a:t>Performing the sequential actions of (</a:t>
            </a:r>
            <a:r>
              <a:rPr lang="en-US" sz="1250" dirty="0" err="1">
                <a:latin typeface="Calibri" charset="0"/>
                <a:ea typeface="Calibri" charset="0"/>
                <a:cs typeface="Times New Roman" charset="0"/>
              </a:rPr>
              <a:t>i</a:t>
            </a:r>
            <a:r>
              <a:rPr lang="en-US" sz="1250" dirty="0">
                <a:latin typeface="Calibri" charset="0"/>
                <a:ea typeface="Calibri" charset="0"/>
                <a:cs typeface="Times New Roman" charset="0"/>
              </a:rPr>
              <a:t>) spending 1-8 seconds on a slide followed by (ii) skipping back 1-2 slides ten more times will </a:t>
            </a:r>
            <a:r>
              <a:rPr lang="en-US" sz="1250" i="1" dirty="0">
                <a:latin typeface="Calibri" charset="0"/>
                <a:ea typeface="Calibri" charset="0"/>
                <a:cs typeface="Times New Roman" charset="0"/>
              </a:rPr>
              <a:t>improve</a:t>
            </a:r>
            <a:r>
              <a:rPr lang="en-US" sz="1250" dirty="0">
                <a:latin typeface="Calibri" charset="0"/>
                <a:ea typeface="Calibri" charset="0"/>
                <a:cs typeface="Times New Roman" charset="0"/>
              </a:rPr>
              <a:t> the score on the post-test by +5.3%.</a:t>
            </a:r>
          </a:p>
        </p:txBody>
      </p:sp>
      <p:sp>
        <p:nvSpPr>
          <p:cNvPr id="85" name="Octagon 84"/>
          <p:cNvSpPr/>
          <p:nvPr/>
        </p:nvSpPr>
        <p:spPr>
          <a:xfrm>
            <a:off x="6216724" y="383689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31</a:t>
            </a:r>
          </a:p>
        </p:txBody>
      </p:sp>
      <p:cxnSp>
        <p:nvCxnSpPr>
          <p:cNvPr id="86" name="Straight Connector 85"/>
          <p:cNvCxnSpPr/>
          <p:nvPr/>
        </p:nvCxnSpPr>
        <p:spPr>
          <a:xfrm>
            <a:off x="6592902" y="4000463"/>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7" name="Octagon 86"/>
          <p:cNvSpPr/>
          <p:nvPr/>
        </p:nvSpPr>
        <p:spPr>
          <a:xfrm>
            <a:off x="7075180" y="384653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32</a:t>
            </a:r>
          </a:p>
        </p:txBody>
      </p:sp>
      <p:cxnSp>
        <p:nvCxnSpPr>
          <p:cNvPr id="88" name="Straight Connector 87"/>
          <p:cNvCxnSpPr/>
          <p:nvPr/>
        </p:nvCxnSpPr>
        <p:spPr>
          <a:xfrm>
            <a:off x="2304829" y="401439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9" name="Octagon 88"/>
          <p:cNvSpPr/>
          <p:nvPr/>
        </p:nvSpPr>
        <p:spPr>
          <a:xfrm>
            <a:off x="1928652" y="3853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22</a:t>
            </a:r>
          </a:p>
        </p:txBody>
      </p:sp>
      <p:cxnSp>
        <p:nvCxnSpPr>
          <p:cNvPr id="90" name="Straight Connector 89"/>
          <p:cNvCxnSpPr/>
          <p:nvPr/>
        </p:nvCxnSpPr>
        <p:spPr>
          <a:xfrm>
            <a:off x="7451358" y="4010109"/>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1" name="Octagon 90"/>
          <p:cNvSpPr/>
          <p:nvPr/>
        </p:nvSpPr>
        <p:spPr>
          <a:xfrm>
            <a:off x="5358269" y="3836487"/>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30</a:t>
            </a:r>
          </a:p>
        </p:txBody>
      </p:sp>
      <p:cxnSp>
        <p:nvCxnSpPr>
          <p:cNvPr id="92" name="Straight Connector 91"/>
          <p:cNvCxnSpPr/>
          <p:nvPr/>
        </p:nvCxnSpPr>
        <p:spPr>
          <a:xfrm>
            <a:off x="5734446" y="4000060"/>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3" name="Octagon 92"/>
          <p:cNvSpPr/>
          <p:nvPr/>
        </p:nvSpPr>
        <p:spPr>
          <a:xfrm>
            <a:off x="4499812" y="384653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29</a:t>
            </a:r>
          </a:p>
        </p:txBody>
      </p:sp>
      <p:cxnSp>
        <p:nvCxnSpPr>
          <p:cNvPr id="94" name="Straight Connector 93"/>
          <p:cNvCxnSpPr/>
          <p:nvPr/>
        </p:nvCxnSpPr>
        <p:spPr>
          <a:xfrm>
            <a:off x="4875989" y="4010109"/>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5" name="Octagon 94"/>
          <p:cNvSpPr/>
          <p:nvPr/>
        </p:nvSpPr>
        <p:spPr>
          <a:xfrm>
            <a:off x="3641357" y="384653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24</a:t>
            </a:r>
          </a:p>
        </p:txBody>
      </p:sp>
      <p:sp>
        <p:nvSpPr>
          <p:cNvPr id="96" name="Octagon 95"/>
          <p:cNvSpPr/>
          <p:nvPr/>
        </p:nvSpPr>
        <p:spPr>
          <a:xfrm>
            <a:off x="2782899" y="383689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23</a:t>
            </a:r>
          </a:p>
        </p:txBody>
      </p:sp>
      <p:cxnSp>
        <p:nvCxnSpPr>
          <p:cNvPr id="97" name="Straight Connector 96"/>
          <p:cNvCxnSpPr/>
          <p:nvPr/>
        </p:nvCxnSpPr>
        <p:spPr>
          <a:xfrm>
            <a:off x="3159077" y="4000464"/>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1430136" y="401439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99" name="Action Button: Document 98">
            <a:hlinkClick r:id="" action="ppaction://noaction" highlightClick="1"/>
          </p:cNvPr>
          <p:cNvSpPr/>
          <p:nvPr/>
        </p:nvSpPr>
        <p:spPr>
          <a:xfrm>
            <a:off x="2782899" y="3334989"/>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100" name="Straight Connector 99"/>
          <p:cNvCxnSpPr/>
          <p:nvPr/>
        </p:nvCxnSpPr>
        <p:spPr>
          <a:xfrm>
            <a:off x="2968753" y="4262637"/>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2969784" y="4502769"/>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2" name="Straight Arrow Connector 101"/>
          <p:cNvCxnSpPr/>
          <p:nvPr/>
        </p:nvCxnSpPr>
        <p:spPr>
          <a:xfrm flipV="1">
            <a:off x="5584076" y="4243477"/>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p:cNvSpPr txBox="1"/>
          <p:nvPr/>
        </p:nvSpPr>
        <p:spPr>
          <a:xfrm>
            <a:off x="3224044" y="3502084"/>
            <a:ext cx="1942936" cy="297454"/>
          </a:xfrm>
          <a:prstGeom prst="rect">
            <a:avLst/>
          </a:prstGeom>
          <a:noFill/>
        </p:spPr>
        <p:txBody>
          <a:bodyPr wrap="square" rtlCol="0">
            <a:spAutoFit/>
          </a:bodyPr>
          <a:lstStyle/>
          <a:p>
            <a:r>
              <a:rPr lang="en-US" sz="1333" dirty="0"/>
              <a:t>1. Read more than 25 sec</a:t>
            </a:r>
          </a:p>
        </p:txBody>
      </p:sp>
      <p:sp>
        <p:nvSpPr>
          <p:cNvPr id="104" name="TextBox 103"/>
          <p:cNvSpPr txBox="1"/>
          <p:nvPr/>
        </p:nvSpPr>
        <p:spPr>
          <a:xfrm>
            <a:off x="3197666" y="4250641"/>
            <a:ext cx="2661113" cy="271934"/>
          </a:xfrm>
          <a:prstGeom prst="rect">
            <a:avLst/>
          </a:prstGeom>
          <a:noFill/>
        </p:spPr>
        <p:txBody>
          <a:bodyPr wrap="square" rtlCol="0">
            <a:spAutoFit/>
          </a:bodyPr>
          <a:lstStyle/>
          <a:p>
            <a:r>
              <a:rPr lang="en-US" sz="1167" dirty="0"/>
              <a:t>2. Skip forward 5 to 15 slides</a:t>
            </a:r>
          </a:p>
        </p:txBody>
      </p:sp>
      <p:cxnSp>
        <p:nvCxnSpPr>
          <p:cNvPr id="105" name="Straight Connector 104"/>
          <p:cNvCxnSpPr/>
          <p:nvPr/>
        </p:nvCxnSpPr>
        <p:spPr>
          <a:xfrm>
            <a:off x="4021742" y="399965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106" name="Action Button: Document 105">
            <a:hlinkClick r:id="" action="ppaction://noaction" highlightClick="1"/>
          </p:cNvPr>
          <p:cNvSpPr/>
          <p:nvPr/>
        </p:nvSpPr>
        <p:spPr>
          <a:xfrm>
            <a:off x="5358266" y="3334989"/>
            <a:ext cx="376178" cy="470488"/>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07" name="TextBox 106"/>
          <p:cNvSpPr txBox="1"/>
          <p:nvPr/>
        </p:nvSpPr>
        <p:spPr>
          <a:xfrm>
            <a:off x="5749560" y="3502084"/>
            <a:ext cx="1942936" cy="297454"/>
          </a:xfrm>
          <a:prstGeom prst="rect">
            <a:avLst/>
          </a:prstGeom>
          <a:noFill/>
        </p:spPr>
        <p:txBody>
          <a:bodyPr wrap="square" rtlCol="0">
            <a:spAutoFit/>
          </a:bodyPr>
          <a:lstStyle/>
          <a:p>
            <a:r>
              <a:rPr lang="en-US" sz="1333" dirty="0"/>
              <a:t>3. Read 10 to 25 sec</a:t>
            </a:r>
          </a:p>
        </p:txBody>
      </p:sp>
      <p:sp>
        <p:nvSpPr>
          <p:cNvPr id="108" name="Rectangle 107"/>
          <p:cNvSpPr/>
          <p:nvPr/>
        </p:nvSpPr>
        <p:spPr>
          <a:xfrm>
            <a:off x="1651003" y="4599781"/>
            <a:ext cx="6577157" cy="669414"/>
          </a:xfrm>
          <a:prstGeom prst="rect">
            <a:avLst/>
          </a:prstGeom>
        </p:spPr>
        <p:txBody>
          <a:bodyPr wrap="square">
            <a:spAutoFit/>
          </a:bodyPr>
          <a:lstStyle/>
          <a:p>
            <a:pPr algn="just"/>
            <a:r>
              <a:rPr lang="en-US" sz="1250" dirty="0">
                <a:latin typeface="Calibri" charset="0"/>
                <a:ea typeface="Calibri" charset="0"/>
                <a:cs typeface="Times New Roman" charset="0"/>
              </a:rPr>
              <a:t>Performing the sequential </a:t>
            </a:r>
            <a:r>
              <a:rPr lang="en-US" sz="1250" i="1" dirty="0">
                <a:latin typeface="Calibri" charset="0"/>
                <a:ea typeface="Calibri" charset="0"/>
                <a:cs typeface="Times New Roman" charset="0"/>
              </a:rPr>
              <a:t>skimming</a:t>
            </a:r>
            <a:r>
              <a:rPr lang="en-US" sz="1250" dirty="0">
                <a:latin typeface="Calibri" charset="0"/>
                <a:ea typeface="Calibri" charset="0"/>
                <a:cs typeface="Times New Roman" charset="0"/>
              </a:rPr>
              <a:t> actions of (</a:t>
            </a:r>
            <a:r>
              <a:rPr lang="en-US" sz="1250" dirty="0" err="1">
                <a:latin typeface="Calibri" charset="0"/>
                <a:ea typeface="Calibri" charset="0"/>
                <a:cs typeface="Times New Roman" charset="0"/>
              </a:rPr>
              <a:t>i</a:t>
            </a:r>
            <a:r>
              <a:rPr lang="en-US" sz="1250" dirty="0">
                <a:latin typeface="Calibri" charset="0"/>
                <a:ea typeface="Calibri" charset="0"/>
                <a:cs typeface="Times New Roman" charset="0"/>
              </a:rPr>
              <a:t>) spending more than 25 seconds on a slide, followed by (ii) skipping forward 5-15 slides, followed by (iii) spending 10-25 seconds on a slide five more times will </a:t>
            </a:r>
            <a:r>
              <a:rPr lang="en-US" sz="1250" i="1" dirty="0">
                <a:latin typeface="Calibri" charset="0"/>
                <a:ea typeface="Calibri" charset="0"/>
                <a:cs typeface="Times New Roman" charset="0"/>
              </a:rPr>
              <a:t>lower</a:t>
            </a:r>
            <a:r>
              <a:rPr lang="en-US" sz="1250" dirty="0">
                <a:latin typeface="Calibri" charset="0"/>
                <a:ea typeface="Calibri" charset="0"/>
                <a:cs typeface="Times New Roman" charset="0"/>
              </a:rPr>
              <a:t> performance on the exam by -33.9%.</a:t>
            </a:r>
          </a:p>
        </p:txBody>
      </p:sp>
    </p:spTree>
    <p:extLst>
      <p:ext uri="{BB962C8B-B14F-4D97-AF65-F5344CB8AC3E}">
        <p14:creationId xmlns:p14="http://schemas.microsoft.com/office/powerpoint/2010/main" val="368008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a:t>
            </a:r>
            <a:r>
              <a:rPr lang="zh-CN" altLang="en-US" dirty="0" smtClean="0"/>
              <a:t> </a:t>
            </a:r>
            <a:r>
              <a:rPr lang="en-US" altLang="zh-CN" dirty="0" smtClean="0"/>
              <a:t>–</a:t>
            </a:r>
            <a:r>
              <a:rPr lang="zh-CN" altLang="en-US" dirty="0" smtClean="0"/>
              <a:t> </a:t>
            </a:r>
            <a:r>
              <a:rPr lang="en-US" altLang="zh-CN" dirty="0" smtClean="0"/>
              <a:t>Implementation</a:t>
            </a:r>
            <a:endParaRPr lang="en-US" dirty="0"/>
          </a:p>
        </p:txBody>
      </p:sp>
      <p:sp>
        <p:nvSpPr>
          <p:cNvPr id="8" name="Content Placeholder 7"/>
          <p:cNvSpPr>
            <a:spLocks noGrp="1"/>
          </p:cNvSpPr>
          <p:nvPr>
            <p:ph idx="1"/>
          </p:nvPr>
        </p:nvSpPr>
        <p:spPr/>
        <p:txBody>
          <a:bodyPr>
            <a:normAutofit/>
          </a:bodyPr>
          <a:lstStyle/>
          <a:p>
            <a:r>
              <a:rPr lang="en-US" sz="1500" dirty="0"/>
              <a:t>Regression: a statistical measure used to determine the strength of relationship between dependent variable (can be user performance, operational data, and etc.) and a series of other changing variables (in our case, user behaviors)</a:t>
            </a:r>
          </a:p>
          <a:p>
            <a:r>
              <a:rPr lang="en-US" sz="1500" dirty="0"/>
              <a:t>To implement in Dashboard:</a:t>
            </a:r>
          </a:p>
          <a:p>
            <a:endParaRPr lang="en-US" sz="1500" dirty="0"/>
          </a:p>
        </p:txBody>
      </p:sp>
      <p:sp>
        <p:nvSpPr>
          <p:cNvPr id="4" name="Rectangle 3"/>
          <p:cNvSpPr/>
          <p:nvPr/>
        </p:nvSpPr>
        <p:spPr>
          <a:xfrm>
            <a:off x="2328563" y="2703828"/>
            <a:ext cx="952500" cy="571500"/>
          </a:xfrm>
          <a:prstGeom prst="rect">
            <a:avLst/>
          </a:prstGeom>
          <a:solidFill>
            <a:schemeClr val="bg1">
              <a:lumMod val="7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Dashboard Features</a:t>
            </a:r>
          </a:p>
        </p:txBody>
      </p:sp>
      <p:sp>
        <p:nvSpPr>
          <p:cNvPr id="5" name="Rectangle 4"/>
          <p:cNvSpPr/>
          <p:nvPr/>
        </p:nvSpPr>
        <p:spPr>
          <a:xfrm>
            <a:off x="3662063" y="2703828"/>
            <a:ext cx="952500" cy="571500"/>
          </a:xfrm>
          <a:prstGeom prst="rect">
            <a:avLst/>
          </a:prstGeom>
          <a:solidFill>
            <a:schemeClr val="bg1">
              <a:lumMod val="7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Feature Pre-processing</a:t>
            </a:r>
          </a:p>
        </p:txBody>
      </p:sp>
      <p:sp>
        <p:nvSpPr>
          <p:cNvPr id="6" name="Rectangle 5"/>
          <p:cNvSpPr/>
          <p:nvPr/>
        </p:nvSpPr>
        <p:spPr>
          <a:xfrm>
            <a:off x="4995563" y="2703828"/>
            <a:ext cx="952500" cy="571500"/>
          </a:xfrm>
          <a:prstGeom prst="rect">
            <a:avLst/>
          </a:prstGeom>
          <a:solidFill>
            <a:schemeClr val="bg1">
              <a:lumMod val="7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Our Algorithm</a:t>
            </a:r>
          </a:p>
        </p:txBody>
      </p:sp>
      <p:sp>
        <p:nvSpPr>
          <p:cNvPr id="7" name="Rectangle 6"/>
          <p:cNvSpPr/>
          <p:nvPr/>
        </p:nvSpPr>
        <p:spPr>
          <a:xfrm>
            <a:off x="6329065" y="2703828"/>
            <a:ext cx="1356277" cy="571500"/>
          </a:xfrm>
          <a:prstGeom prst="rect">
            <a:avLst/>
          </a:prstGeom>
          <a:solidFill>
            <a:schemeClr val="accent1"/>
          </a:solid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Estimated Improvement</a:t>
            </a:r>
          </a:p>
        </p:txBody>
      </p:sp>
      <p:cxnSp>
        <p:nvCxnSpPr>
          <p:cNvPr id="9" name="Straight Arrow Connector 8"/>
          <p:cNvCxnSpPr/>
          <p:nvPr/>
        </p:nvCxnSpPr>
        <p:spPr>
          <a:xfrm>
            <a:off x="3281063" y="2989578"/>
            <a:ext cx="381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4614563" y="2989578"/>
            <a:ext cx="381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5948063" y="2989578"/>
            <a:ext cx="381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2328563" y="3396778"/>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User Behavior </a:t>
            </a:r>
          </a:p>
          <a:p>
            <a:pPr algn="ctr"/>
            <a:r>
              <a:rPr lang="en-US" sz="1125" dirty="0">
                <a:solidFill>
                  <a:schemeClr val="tx1"/>
                </a:solidFill>
                <a:latin typeface="Helvetica" charset="0"/>
                <a:ea typeface="Helvetica" charset="0"/>
                <a:cs typeface="Helvetica" charset="0"/>
              </a:rPr>
              <a:t>(not Motif)</a:t>
            </a:r>
          </a:p>
        </p:txBody>
      </p:sp>
      <p:sp>
        <p:nvSpPr>
          <p:cNvPr id="13" name="Rectangle 12"/>
          <p:cNvSpPr/>
          <p:nvPr/>
        </p:nvSpPr>
        <p:spPr>
          <a:xfrm>
            <a:off x="2328563" y="4111626"/>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User </a:t>
            </a:r>
            <a:r>
              <a:rPr lang="en-US" sz="1125" dirty="0" err="1">
                <a:solidFill>
                  <a:schemeClr val="tx1"/>
                </a:solidFill>
                <a:latin typeface="Helvetica" charset="0"/>
                <a:ea typeface="Helvetica" charset="0"/>
                <a:cs typeface="Helvetica" charset="0"/>
              </a:rPr>
              <a:t>Perfor-mance</a:t>
            </a:r>
            <a:endParaRPr lang="en-US" sz="1125" dirty="0">
              <a:solidFill>
                <a:schemeClr val="tx1"/>
              </a:solidFill>
              <a:latin typeface="Helvetica" charset="0"/>
              <a:ea typeface="Helvetica" charset="0"/>
              <a:cs typeface="Helvetica" charset="0"/>
            </a:endParaRPr>
          </a:p>
        </p:txBody>
      </p:sp>
      <p:sp>
        <p:nvSpPr>
          <p:cNvPr id="17" name="Rectangle 16"/>
          <p:cNvSpPr/>
          <p:nvPr/>
        </p:nvSpPr>
        <p:spPr>
          <a:xfrm>
            <a:off x="6329064" y="3396775"/>
            <a:ext cx="1356277" cy="571500"/>
          </a:xfrm>
          <a:prstGeom prst="rect">
            <a:avLst/>
          </a:prstGeom>
          <a:solidFill>
            <a:schemeClr val="accent1">
              <a:lumMod val="40000"/>
              <a:lumOff val="60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a:solidFill>
                  <a:schemeClr val="tx1"/>
                </a:solidFill>
                <a:latin typeface="Helvetica" charset="0"/>
                <a:ea typeface="Helvetica" charset="0"/>
                <a:cs typeface="Helvetica" charset="0"/>
              </a:rPr>
              <a:t>Confidence Level</a:t>
            </a:r>
            <a:endParaRPr lang="en-US" sz="1125" dirty="0">
              <a:solidFill>
                <a:schemeClr val="tx1"/>
              </a:solidFill>
              <a:latin typeface="Helvetica" charset="0"/>
              <a:ea typeface="Helvetica" charset="0"/>
              <a:cs typeface="Helvetica" charset="0"/>
            </a:endParaRPr>
          </a:p>
        </p:txBody>
      </p:sp>
      <p:cxnSp>
        <p:nvCxnSpPr>
          <p:cNvPr id="18" name="Straight Connector 17"/>
          <p:cNvCxnSpPr>
            <a:endCxn id="17" idx="0"/>
          </p:cNvCxnSpPr>
          <p:nvPr/>
        </p:nvCxnSpPr>
        <p:spPr>
          <a:xfrm>
            <a:off x="7006164" y="3277120"/>
            <a:ext cx="1038" cy="119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804582" y="3277123"/>
            <a:ext cx="1038" cy="119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2" idx="2"/>
          </p:cNvCxnSpPr>
          <p:nvPr/>
        </p:nvCxnSpPr>
        <p:spPr>
          <a:xfrm>
            <a:off x="2804815" y="3968278"/>
            <a:ext cx="808" cy="1375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4995564" y="3396775"/>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Interaction of Features</a:t>
            </a:r>
          </a:p>
        </p:txBody>
      </p:sp>
      <p:cxnSp>
        <p:nvCxnSpPr>
          <p:cNvPr id="25" name="Straight Connector 24"/>
          <p:cNvCxnSpPr/>
          <p:nvPr/>
        </p:nvCxnSpPr>
        <p:spPr>
          <a:xfrm>
            <a:off x="5471583" y="3277120"/>
            <a:ext cx="1038" cy="119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4995333" y="4111626"/>
            <a:ext cx="952500" cy="571500"/>
          </a:xfrm>
          <a:prstGeom prst="rect">
            <a:avLst/>
          </a:prstGeom>
          <a:solidFill>
            <a:schemeClr val="bg1">
              <a:lumMod val="85000"/>
            </a:scheme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25" dirty="0">
                <a:solidFill>
                  <a:schemeClr val="tx1"/>
                </a:solidFill>
                <a:latin typeface="Helvetica" charset="0"/>
                <a:ea typeface="Helvetica" charset="0"/>
                <a:cs typeface="Helvetica" charset="0"/>
              </a:rPr>
              <a:t>Summing and Subtraction</a:t>
            </a:r>
          </a:p>
        </p:txBody>
      </p:sp>
      <p:cxnSp>
        <p:nvCxnSpPr>
          <p:cNvPr id="27" name="Straight Connector 26"/>
          <p:cNvCxnSpPr>
            <a:stCxn id="24" idx="2"/>
          </p:cNvCxnSpPr>
          <p:nvPr/>
        </p:nvCxnSpPr>
        <p:spPr>
          <a:xfrm>
            <a:off x="5471816" y="3968276"/>
            <a:ext cx="575" cy="1433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3929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 – An Example</a:t>
            </a:r>
            <a:endParaRPr lang="en-US" dirty="0"/>
          </a:p>
        </p:txBody>
      </p:sp>
      <p:graphicFrame>
        <p:nvGraphicFramePr>
          <p:cNvPr id="9" name="Content Placeholder 8"/>
          <p:cNvGraphicFramePr>
            <a:graphicFrameLocks noGrp="1"/>
          </p:cNvGraphicFramePr>
          <p:nvPr>
            <p:ph idx="1"/>
            <p:extLst/>
          </p:nvPr>
        </p:nvGraphicFramePr>
        <p:xfrm>
          <a:off x="1793875" y="1855391"/>
          <a:ext cx="6572250" cy="1154982"/>
        </p:xfrm>
        <a:graphic>
          <a:graphicData uri="http://schemas.openxmlformats.org/drawingml/2006/table">
            <a:tbl>
              <a:tblPr firstRow="1" bandRow="1">
                <a:tableStyleId>{5C22544A-7EE6-4342-B048-85BDC9FD1C3A}</a:tableStyleId>
              </a:tblPr>
              <a:tblGrid>
                <a:gridCol w="1314450"/>
                <a:gridCol w="1314450"/>
                <a:gridCol w="1314450"/>
                <a:gridCol w="1314450"/>
                <a:gridCol w="1314450"/>
              </a:tblGrid>
              <a:tr h="422910">
                <a:tc>
                  <a:txBody>
                    <a:bodyPr/>
                    <a:lstStyle/>
                    <a:p>
                      <a:r>
                        <a:rPr lang="en-US" sz="1200" dirty="0" smtClean="0">
                          <a:latin typeface="Helvetica" charset="0"/>
                          <a:ea typeface="Helvetica" charset="0"/>
                          <a:cs typeface="Helvetica" charset="0"/>
                        </a:rPr>
                        <a:t>Feature 1</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Feature 2</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Coefficient</a:t>
                      </a:r>
                    </a:p>
                  </a:txBody>
                  <a:tcPr marL="57150" marR="57150" marT="28575" marB="28575"/>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charset="0"/>
                          <a:ea typeface="Helvetica" charset="0"/>
                          <a:cs typeface="Helvetica" charset="0"/>
                        </a:rPr>
                        <a:t>Estimated Improvement</a:t>
                      </a:r>
                    </a:p>
                  </a:txBody>
                  <a:tcPr marL="57150" marR="57150" marT="28575" marB="28575"/>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charset="0"/>
                          <a:ea typeface="Helvetica" charset="0"/>
                          <a:cs typeface="Helvetica" charset="0"/>
                        </a:rPr>
                        <a:t>Confidence Level</a:t>
                      </a:r>
                    </a:p>
                  </a:txBody>
                  <a:tcPr marL="57150" marR="57150" marT="28575" marB="28575"/>
                </a:tc>
              </a:tr>
              <a:tr h="244024">
                <a:tc>
                  <a:txBody>
                    <a:bodyPr/>
                    <a:lstStyle/>
                    <a:p>
                      <a:r>
                        <a:rPr lang="en-US" sz="1200" dirty="0" smtClean="0">
                          <a:latin typeface="Helvetica" charset="0"/>
                          <a:ea typeface="Helvetica" charset="0"/>
                          <a:cs typeface="Helvetica" charset="0"/>
                        </a:rPr>
                        <a:t>X53_time_spent</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Re2.Sf1</a:t>
                      </a:r>
                      <a:endParaRPr lang="en-US" sz="1200" dirty="0">
                        <a:latin typeface="Helvetica" charset="0"/>
                        <a:ea typeface="Helvetica" charset="0"/>
                        <a:cs typeface="Helvetica" charset="0"/>
                      </a:endParaRPr>
                    </a:p>
                  </a:txBody>
                  <a:tcPr marL="57150" marR="57150" marT="28575" marB="28575"/>
                </a:tc>
                <a:tc>
                  <a:txBody>
                    <a:bodyPr/>
                    <a:lstStyle/>
                    <a:p>
                      <a:r>
                        <a:rPr lang="fi-FI" sz="1200" dirty="0" smtClean="0">
                          <a:latin typeface="Helvetica" charset="0"/>
                          <a:ea typeface="Helvetica" charset="0"/>
                          <a:cs typeface="Helvetica" charset="0"/>
                        </a:rPr>
                        <a:t>-0.47998281</a:t>
                      </a:r>
                      <a:endParaRPr lang="en-US" sz="1200" dirty="0">
                        <a:latin typeface="Helvetica" charset="0"/>
                        <a:ea typeface="Helvetica" charset="0"/>
                        <a:cs typeface="Helvetica" charset="0"/>
                      </a:endParaRPr>
                    </a:p>
                  </a:txBody>
                  <a:tcPr marL="57150" marR="57150" marT="28575" marB="28575"/>
                </a:tc>
                <a:tc>
                  <a:txBody>
                    <a:bodyPr/>
                    <a:lstStyle/>
                    <a:p>
                      <a:r>
                        <a:rPr lang="cs-CZ" sz="1200" dirty="0" smtClean="0">
                          <a:latin typeface="Helvetica" charset="0"/>
                          <a:ea typeface="Helvetica" charset="0"/>
                          <a:cs typeface="Helvetica" charset="0"/>
                        </a:rPr>
                        <a:t>-1.53149628</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3.905698e-02</a:t>
                      </a:r>
                      <a:endParaRPr lang="en-US" sz="1200" dirty="0">
                        <a:latin typeface="Helvetica" charset="0"/>
                        <a:ea typeface="Helvetica" charset="0"/>
                        <a:cs typeface="Helvetica" charset="0"/>
                      </a:endParaRPr>
                    </a:p>
                  </a:txBody>
                  <a:tcPr marL="57150" marR="57150" marT="28575" marB="28575"/>
                </a:tc>
              </a:tr>
              <a:tr h="244024">
                <a:tc>
                  <a:txBody>
                    <a:bodyPr/>
                    <a:lstStyle/>
                    <a:p>
                      <a:r>
                        <a:rPr lang="en-US" sz="1200" dirty="0" smtClean="0">
                          <a:latin typeface="Helvetica" charset="0"/>
                          <a:ea typeface="Helvetica" charset="0"/>
                          <a:cs typeface="Helvetica" charset="0"/>
                        </a:rPr>
                        <a:t>X2_num_views</a:t>
                      </a:r>
                      <a:endParaRPr lang="en-US" sz="1200" dirty="0">
                        <a:latin typeface="Helvetica" charset="0"/>
                        <a:ea typeface="Helvetica" charset="0"/>
                        <a:cs typeface="Helvetica" charset="0"/>
                      </a:endParaRPr>
                    </a:p>
                  </a:txBody>
                  <a:tcPr marL="57150" marR="57150" marT="28575" marB="28575"/>
                </a:tc>
                <a:tc>
                  <a:txBody>
                    <a:bodyPr/>
                    <a:lstStyle/>
                    <a:p>
                      <a:r>
                        <a:rPr lang="en-US" sz="1200" dirty="0" smtClean="0">
                          <a:latin typeface="Helvetica" charset="0"/>
                          <a:ea typeface="Helvetica" charset="0"/>
                          <a:cs typeface="Helvetica" charset="0"/>
                        </a:rPr>
                        <a:t>N/A</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0.11304060</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0.11304060</a:t>
                      </a:r>
                      <a:endParaRPr lang="en-US" sz="1200" dirty="0">
                        <a:latin typeface="Helvetica" charset="0"/>
                        <a:ea typeface="Helvetica" charset="0"/>
                        <a:cs typeface="Helvetica" charset="0"/>
                      </a:endParaRPr>
                    </a:p>
                  </a:txBody>
                  <a:tcPr marL="57150" marR="57150" marT="28575" marB="28575"/>
                </a:tc>
                <a:tc>
                  <a:txBody>
                    <a:bodyPr/>
                    <a:lstStyle/>
                    <a:p>
                      <a:r>
                        <a:rPr lang="pt-BR" sz="1200" dirty="0" smtClean="0">
                          <a:latin typeface="Helvetica" charset="0"/>
                          <a:ea typeface="Helvetica" charset="0"/>
                          <a:cs typeface="Helvetica" charset="0"/>
                        </a:rPr>
                        <a:t>1.698015e-09</a:t>
                      </a:r>
                      <a:endParaRPr lang="en-US" sz="1200" dirty="0">
                        <a:latin typeface="Helvetica" charset="0"/>
                        <a:ea typeface="Helvetica" charset="0"/>
                        <a:cs typeface="Helvetica" charset="0"/>
                      </a:endParaRPr>
                    </a:p>
                  </a:txBody>
                  <a:tcPr marL="57150" marR="57150" marT="28575" marB="28575"/>
                </a:tc>
              </a:tr>
              <a:tr h="244024">
                <a:tc>
                  <a:txBody>
                    <a:bodyPr/>
                    <a:lstStyle/>
                    <a:p>
                      <a:r>
                        <a:rPr lang="en-US" sz="1200" dirty="0" smtClean="0">
                          <a:latin typeface="Helvetica" charset="0"/>
                          <a:ea typeface="Helvetica" charset="0"/>
                          <a:cs typeface="Helvetica" charset="0"/>
                        </a:rPr>
                        <a:t>X1_abs_eng</a:t>
                      </a:r>
                      <a:endParaRPr lang="en-US" sz="1200" dirty="0">
                        <a:latin typeface="Helvetica" charset="0"/>
                        <a:ea typeface="Helvetica" charset="0"/>
                        <a:cs typeface="Helvetica" charset="0"/>
                      </a:endParaRPr>
                    </a:p>
                  </a:txBody>
                  <a:tcPr marL="57150" marR="57150" marT="28575" marB="28575"/>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charset="0"/>
                          <a:ea typeface="Helvetica" charset="0"/>
                          <a:cs typeface="Helvetica" charset="0"/>
                        </a:rPr>
                        <a:t>N/A</a:t>
                      </a:r>
                    </a:p>
                  </a:txBody>
                  <a:tcPr marL="57150" marR="57150" marT="28575" marB="28575"/>
                </a:tc>
                <a:tc>
                  <a:txBody>
                    <a:bodyPr/>
                    <a:lstStyle/>
                    <a:p>
                      <a:r>
                        <a:rPr lang="pt-BR" sz="1200" dirty="0" smtClean="0">
                          <a:latin typeface="Helvetica" charset="0"/>
                          <a:ea typeface="Helvetica" charset="0"/>
                          <a:cs typeface="Helvetica" charset="0"/>
                        </a:rPr>
                        <a:t>-0.40392338</a:t>
                      </a:r>
                      <a:endParaRPr lang="en-US" sz="1200" dirty="0">
                        <a:latin typeface="Helvetica" charset="0"/>
                        <a:ea typeface="Helvetica" charset="0"/>
                        <a:cs typeface="Helvetica" charset="0"/>
                      </a:endParaRPr>
                    </a:p>
                  </a:txBody>
                  <a:tcPr marL="57150" marR="57150" marT="28575" marB="28575"/>
                </a:tc>
                <a:tc>
                  <a:txBody>
                    <a:bodyPr/>
                    <a:lstStyle/>
                    <a:p>
                      <a:r>
                        <a:rPr lang="is-IS" sz="1200" dirty="0" smtClean="0">
                          <a:latin typeface="Helvetica" charset="0"/>
                          <a:ea typeface="Helvetica" charset="0"/>
                          <a:cs typeface="Helvetica" charset="0"/>
                        </a:rPr>
                        <a:t>-0.04039234</a:t>
                      </a:r>
                      <a:endParaRPr lang="en-US" sz="1200" dirty="0">
                        <a:latin typeface="Helvetica" charset="0"/>
                        <a:ea typeface="Helvetica" charset="0"/>
                        <a:cs typeface="Helvetica" charset="0"/>
                      </a:endParaRPr>
                    </a:p>
                  </a:txBody>
                  <a:tcPr marL="57150" marR="57150" marT="28575" marB="28575"/>
                </a:tc>
                <a:tc>
                  <a:txBody>
                    <a:bodyPr/>
                    <a:lstStyle/>
                    <a:p>
                      <a:r>
                        <a:rPr lang="pt-BR" sz="1200" dirty="0" smtClean="0">
                          <a:latin typeface="Helvetica" charset="0"/>
                          <a:ea typeface="Helvetica" charset="0"/>
                          <a:cs typeface="Helvetica" charset="0"/>
                        </a:rPr>
                        <a:t>9.735695e-09</a:t>
                      </a:r>
                      <a:endParaRPr lang="en-US" sz="1200" dirty="0">
                        <a:latin typeface="Helvetica" charset="0"/>
                        <a:ea typeface="Helvetica" charset="0"/>
                        <a:cs typeface="Helvetica" charset="0"/>
                      </a:endParaRPr>
                    </a:p>
                  </a:txBody>
                  <a:tcPr marL="57150" marR="57150" marT="28575" marB="28575"/>
                </a:tc>
              </a:tr>
            </a:tbl>
          </a:graphicData>
        </a:graphic>
      </p:graphicFrame>
      <p:sp>
        <p:nvSpPr>
          <p:cNvPr id="10" name="TextBox 9"/>
          <p:cNvSpPr txBox="1"/>
          <p:nvPr/>
        </p:nvSpPr>
        <p:spPr>
          <a:xfrm>
            <a:off x="1793877" y="3298550"/>
            <a:ext cx="6572251" cy="2169825"/>
          </a:xfrm>
          <a:prstGeom prst="rect">
            <a:avLst/>
          </a:prstGeom>
          <a:noFill/>
        </p:spPr>
        <p:txBody>
          <a:bodyPr wrap="square" rtlCol="0">
            <a:spAutoFit/>
          </a:bodyPr>
          <a:lstStyle/>
          <a:p>
            <a:r>
              <a:rPr lang="en-US" sz="1500" b="1" dirty="0">
                <a:latin typeface="Helvetica" charset="0"/>
                <a:ea typeface="Helvetica" charset="0"/>
                <a:cs typeface="Helvetica" charset="0"/>
              </a:rPr>
              <a:t>Output Message Examples</a:t>
            </a:r>
          </a:p>
          <a:p>
            <a:r>
              <a:rPr lang="en-US" sz="1500" dirty="0">
                <a:latin typeface="Helvetica" charset="0"/>
                <a:ea typeface="Helvetica" charset="0"/>
                <a:cs typeface="Helvetica" charset="0"/>
              </a:rPr>
              <a:t>(1). By spending extra minute on X53 and doing extra interaction on Re2.Sf1 , we expect a change of -1.53 on post-test performance.</a:t>
            </a:r>
          </a:p>
          <a:p>
            <a:endParaRPr lang="en-US" sz="1500" dirty="0">
              <a:latin typeface="Helvetica" charset="0"/>
              <a:ea typeface="Helvetica" charset="0"/>
              <a:cs typeface="Helvetica" charset="0"/>
            </a:endParaRPr>
          </a:p>
          <a:p>
            <a:r>
              <a:rPr lang="en-US" sz="1500" dirty="0">
                <a:latin typeface="Helvetica" charset="0"/>
                <a:ea typeface="Helvetica" charset="0"/>
                <a:cs typeface="Helvetica" charset="0"/>
              </a:rPr>
              <a:t>(2). By doing extra interaction on X2 and doing extra interaction on X2 , we expect a change of 0.11 on post-test performance</a:t>
            </a:r>
          </a:p>
          <a:p>
            <a:endParaRPr lang="en-US" sz="1500" dirty="0">
              <a:latin typeface="Helvetica" charset="0"/>
              <a:ea typeface="Helvetica" charset="0"/>
              <a:cs typeface="Helvetica" charset="0"/>
            </a:endParaRPr>
          </a:p>
          <a:p>
            <a:r>
              <a:rPr lang="en-US" sz="1500" dirty="0">
                <a:latin typeface="Helvetica" charset="0"/>
                <a:ea typeface="Helvetica" charset="0"/>
                <a:cs typeface="Helvetica" charset="0"/>
              </a:rPr>
              <a:t>(3). By engaging 10% more on X1 and engaging 10% more on X1 , we expect a change of -0.04 on post-test performance</a:t>
            </a:r>
          </a:p>
        </p:txBody>
      </p:sp>
      <p:sp>
        <p:nvSpPr>
          <p:cNvPr id="3" name="Rectangle 2"/>
          <p:cNvSpPr/>
          <p:nvPr/>
        </p:nvSpPr>
        <p:spPr>
          <a:xfrm>
            <a:off x="5429251" y="1613960"/>
            <a:ext cx="3143250" cy="1684591"/>
          </a:xfrm>
          <a:prstGeom prst="rect">
            <a:avLst/>
          </a:prstGeom>
          <a:noFill/>
          <a:ln w="317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7150" tIns="28575" rIns="57150" bIns="28575" numCol="1" spcCol="0" rtlCol="0" fromWordArt="0" anchor="ctr" anchorCtr="0" forceAA="0" compatLnSpc="1">
            <a:prstTxWarp prst="textNoShape">
              <a:avLst/>
            </a:prstTxWarp>
            <a:noAutofit/>
          </a:bodyPr>
          <a:lstStyle/>
          <a:p>
            <a:pPr algn="ctr"/>
            <a:endParaRPr lang="en-US" sz="1125"/>
          </a:p>
        </p:txBody>
      </p:sp>
    </p:spTree>
    <p:extLst>
      <p:ext uri="{BB962C8B-B14F-4D97-AF65-F5344CB8AC3E}">
        <p14:creationId xmlns:p14="http://schemas.microsoft.com/office/powerpoint/2010/main" val="19668367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a:t>
            </a:r>
            <a:r>
              <a:rPr lang="zh-CN" altLang="en-US" dirty="0" smtClean="0"/>
              <a:t> </a:t>
            </a:r>
            <a:r>
              <a:rPr lang="en-US" altLang="zh-CN" dirty="0" smtClean="0"/>
              <a:t>–</a:t>
            </a:r>
            <a:r>
              <a:rPr lang="zh-CN" altLang="en-US" dirty="0" smtClean="0"/>
              <a:t> </a:t>
            </a:r>
            <a:r>
              <a:rPr lang="en-US" altLang="zh-CN" dirty="0" smtClean="0"/>
              <a:t>Confidence</a:t>
            </a:r>
            <a:r>
              <a:rPr lang="zh-CN" altLang="en-US" dirty="0" smtClean="0"/>
              <a:t> </a:t>
            </a:r>
            <a:r>
              <a:rPr lang="en-US" altLang="zh-CN" dirty="0" smtClean="0"/>
              <a:t>Level</a:t>
            </a:r>
            <a:endParaRPr lang="en-US" dirty="0"/>
          </a:p>
        </p:txBody>
      </p:sp>
      <p:sp>
        <p:nvSpPr>
          <p:cNvPr id="8" name="Content Placeholder 7"/>
          <p:cNvSpPr>
            <a:spLocks noGrp="1"/>
          </p:cNvSpPr>
          <p:nvPr>
            <p:ph idx="1"/>
          </p:nvPr>
        </p:nvSpPr>
        <p:spPr/>
        <p:txBody>
          <a:bodyPr>
            <a:normAutofit/>
          </a:bodyPr>
          <a:lstStyle/>
          <a:p>
            <a:pPr marL="0" indent="0" defTabSz="571463">
              <a:spcBef>
                <a:spcPts val="0"/>
              </a:spcBef>
              <a:buNone/>
              <a:defRPr/>
            </a:pPr>
            <a:r>
              <a:rPr lang="en-US" altLang="zh-CN" sz="1500" dirty="0">
                <a:latin typeface="Helvetica" charset="0"/>
                <a:ea typeface="Helvetica" charset="0"/>
                <a:cs typeface="Helvetica" charset="0"/>
              </a:rPr>
              <a:t>One important feature we add to this regression technique is that, we compute a </a:t>
            </a:r>
            <a:r>
              <a:rPr lang="en-US" altLang="zh-CN" sz="1500" b="1" dirty="0">
                <a:latin typeface="Helvetica" charset="0"/>
                <a:ea typeface="Helvetica" charset="0"/>
                <a:cs typeface="Helvetica" charset="0"/>
              </a:rPr>
              <a:t>confidence level (p-value)</a:t>
            </a:r>
            <a:r>
              <a:rPr lang="en-US" altLang="zh-CN" sz="1500" dirty="0">
                <a:latin typeface="Helvetica" charset="0"/>
                <a:ea typeface="Helvetica" charset="0"/>
                <a:cs typeface="Helvetica" charset="0"/>
              </a:rPr>
              <a:t> by employing a </a:t>
            </a:r>
            <a:r>
              <a:rPr lang="en-US" altLang="zh-CN" sz="1500" i="1" dirty="0">
                <a:latin typeface="Helvetica" charset="0"/>
                <a:ea typeface="Helvetica" charset="0"/>
                <a:cs typeface="Helvetica" charset="0"/>
              </a:rPr>
              <a:t>Bayesian technique</a:t>
            </a:r>
            <a:r>
              <a:rPr lang="en-US" altLang="zh-CN" sz="1500" dirty="0">
                <a:latin typeface="Helvetica" charset="0"/>
                <a:ea typeface="Helvetica" charset="0"/>
                <a:cs typeface="Helvetica" charset="0"/>
              </a:rPr>
              <a:t>. </a:t>
            </a:r>
          </a:p>
          <a:p>
            <a:pPr marL="0" indent="0" defTabSz="571463">
              <a:spcBef>
                <a:spcPts val="0"/>
              </a:spcBef>
              <a:buNone/>
              <a:defRPr/>
            </a:pPr>
            <a:endParaRPr lang="en-US" altLang="zh-CN" sz="1500" dirty="0">
              <a:latin typeface="Helvetica" charset="0"/>
              <a:ea typeface="Helvetica" charset="0"/>
              <a:cs typeface="Helvetica" charset="0"/>
            </a:endParaRPr>
          </a:p>
          <a:p>
            <a:pPr marL="0" indent="0" defTabSz="571463">
              <a:spcBef>
                <a:spcPts val="0"/>
              </a:spcBef>
              <a:buNone/>
              <a:defRPr/>
            </a:pPr>
            <a:endParaRPr lang="en-US" altLang="zh-CN" sz="1500" dirty="0">
              <a:latin typeface="Helvetica" charset="0"/>
              <a:ea typeface="Helvetica" charset="0"/>
              <a:cs typeface="Helvetica" charset="0"/>
            </a:endParaRPr>
          </a:p>
          <a:p>
            <a:pPr marL="0" indent="0" defTabSz="571463">
              <a:spcBef>
                <a:spcPts val="0"/>
              </a:spcBef>
              <a:buNone/>
              <a:defRPr/>
            </a:pPr>
            <a:endParaRPr lang="en-US" altLang="zh-CN" sz="1500" dirty="0">
              <a:latin typeface="Helvetica" charset="0"/>
              <a:ea typeface="Helvetica" charset="0"/>
              <a:cs typeface="Helvetica" charset="0"/>
            </a:endParaRPr>
          </a:p>
          <a:p>
            <a:pPr marL="0" indent="0" defTabSz="571463">
              <a:spcBef>
                <a:spcPts val="0"/>
              </a:spcBef>
              <a:buNone/>
              <a:defRPr/>
            </a:pPr>
            <a:r>
              <a:rPr lang="en-US" altLang="zh-CN" sz="1500" dirty="0">
                <a:latin typeface="Helvetica" charset="0"/>
                <a:ea typeface="Helvetica" charset="0"/>
                <a:cs typeface="Helvetica" charset="0"/>
              </a:rPr>
              <a:t>The </a:t>
            </a:r>
            <a:r>
              <a:rPr lang="en-US" altLang="zh-CN" sz="1500" i="1" dirty="0">
                <a:latin typeface="Helvetica" charset="0"/>
                <a:ea typeface="Helvetica" charset="0"/>
                <a:cs typeface="Helvetica" charset="0"/>
              </a:rPr>
              <a:t>Bayesian technique </a:t>
            </a:r>
            <a:r>
              <a:rPr lang="en-US" altLang="zh-CN" sz="1500" dirty="0">
                <a:latin typeface="Helvetica" charset="0"/>
                <a:ea typeface="Helvetica" charset="0"/>
                <a:cs typeface="Helvetica" charset="0"/>
              </a:rPr>
              <a:t>essentially </a:t>
            </a:r>
          </a:p>
          <a:p>
            <a:pPr marL="0" indent="0" defTabSz="571463">
              <a:spcBef>
                <a:spcPts val="0"/>
              </a:spcBef>
              <a:buNone/>
              <a:defRPr/>
            </a:pPr>
            <a:r>
              <a:rPr lang="en-US" altLang="zh-CN" sz="1500" dirty="0">
                <a:latin typeface="Helvetica" charset="0"/>
                <a:ea typeface="Helvetica" charset="0"/>
                <a:cs typeface="Helvetica" charset="0"/>
              </a:rPr>
              <a:t>outputs not one single number for the </a:t>
            </a:r>
          </a:p>
          <a:p>
            <a:pPr marL="0" indent="0" defTabSz="571463">
              <a:spcBef>
                <a:spcPts val="0"/>
              </a:spcBef>
              <a:buNone/>
              <a:defRPr/>
            </a:pPr>
            <a:r>
              <a:rPr lang="en-US" altLang="zh-CN" sz="1500" dirty="0">
                <a:latin typeface="Helvetica" charset="0"/>
                <a:ea typeface="Helvetica" charset="0"/>
                <a:cs typeface="Helvetica" charset="0"/>
              </a:rPr>
              <a:t>coefficient, but rather a distribution of </a:t>
            </a:r>
          </a:p>
          <a:p>
            <a:pPr marL="0" indent="0" defTabSz="571463">
              <a:spcBef>
                <a:spcPts val="0"/>
              </a:spcBef>
              <a:buNone/>
              <a:defRPr/>
            </a:pPr>
            <a:r>
              <a:rPr lang="en-US" altLang="zh-CN" sz="1500" dirty="0">
                <a:latin typeface="Helvetica" charset="0"/>
                <a:ea typeface="Helvetica" charset="0"/>
                <a:cs typeface="Helvetica" charset="0"/>
              </a:rPr>
              <a:t>the coefficient, allowing us to compute </a:t>
            </a:r>
          </a:p>
          <a:p>
            <a:pPr marL="0" indent="0" defTabSz="571463">
              <a:spcBef>
                <a:spcPts val="0"/>
              </a:spcBef>
              <a:buNone/>
              <a:defRPr/>
            </a:pPr>
            <a:r>
              <a:rPr lang="en-US" altLang="zh-CN" sz="1500" dirty="0">
                <a:latin typeface="Helvetica" charset="0"/>
                <a:ea typeface="Helvetica" charset="0"/>
                <a:cs typeface="Helvetica" charset="0"/>
              </a:rPr>
              <a:t>a confidence level of the improvement, </a:t>
            </a:r>
            <a:endParaRPr lang="en-US" altLang="zh-CN" sz="1500" dirty="0" smtClean="0">
              <a:latin typeface="Helvetica" charset="0"/>
              <a:ea typeface="Helvetica" charset="0"/>
              <a:cs typeface="Helvetica" charset="0"/>
            </a:endParaRPr>
          </a:p>
          <a:p>
            <a:pPr marL="0" indent="0" defTabSz="571463">
              <a:spcBef>
                <a:spcPts val="0"/>
              </a:spcBef>
              <a:buNone/>
              <a:defRPr/>
            </a:pPr>
            <a:r>
              <a:rPr lang="en-US" altLang="zh-CN" sz="1500" dirty="0" smtClean="0">
                <a:latin typeface="Helvetica" charset="0"/>
                <a:ea typeface="Helvetica" charset="0"/>
                <a:cs typeface="Helvetica" charset="0"/>
              </a:rPr>
              <a:t>i.e</a:t>
            </a:r>
            <a:r>
              <a:rPr lang="en-US" altLang="zh-CN" sz="1500" dirty="0">
                <a:latin typeface="Helvetica" charset="0"/>
                <a:ea typeface="Helvetica" charset="0"/>
                <a:cs typeface="Helvetica" charset="0"/>
              </a:rPr>
              <a:t>., a p-value. </a:t>
            </a:r>
          </a:p>
          <a:p>
            <a:pPr marL="0" indent="0" defTabSz="571463">
              <a:spcBef>
                <a:spcPts val="0"/>
              </a:spcBef>
              <a:buNone/>
              <a:defRPr/>
            </a:pPr>
            <a:endParaRPr lang="en-US" altLang="zh-CN" sz="1500" dirty="0">
              <a:latin typeface="Helvetica" charset="0"/>
              <a:ea typeface="Helvetica" charset="0"/>
              <a:cs typeface="Helvetica"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0002" y="2264835"/>
            <a:ext cx="3344333" cy="2995083"/>
          </a:xfrm>
          <a:prstGeom prst="rect">
            <a:avLst/>
          </a:prstGeom>
        </p:spPr>
      </p:pic>
    </p:spTree>
    <p:extLst>
      <p:ext uri="{BB962C8B-B14F-4D97-AF65-F5344CB8AC3E}">
        <p14:creationId xmlns:p14="http://schemas.microsoft.com/office/powerpoint/2010/main" val="4093445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Regression</a:t>
            </a:r>
            <a:r>
              <a:rPr lang="zh-CN" altLang="en-US" dirty="0" smtClean="0"/>
              <a:t> </a:t>
            </a:r>
            <a:r>
              <a:rPr lang="en-US" altLang="zh-CN" dirty="0" smtClean="0"/>
              <a:t>–</a:t>
            </a:r>
            <a:r>
              <a:rPr lang="zh-CN" altLang="en-US" dirty="0" smtClean="0"/>
              <a:t> </a:t>
            </a:r>
            <a:r>
              <a:rPr lang="en-US" altLang="zh-CN" dirty="0" smtClean="0"/>
              <a:t>Interaction Between Features</a:t>
            </a:r>
            <a:endParaRPr lang="en-US" dirty="0"/>
          </a:p>
        </p:txBody>
      </p:sp>
      <p:sp>
        <p:nvSpPr>
          <p:cNvPr id="8" name="Content Placeholder 7"/>
          <p:cNvSpPr>
            <a:spLocks noGrp="1"/>
          </p:cNvSpPr>
          <p:nvPr>
            <p:ph idx="1"/>
          </p:nvPr>
        </p:nvSpPr>
        <p:spPr>
          <a:xfrm>
            <a:off x="1651000" y="1333502"/>
            <a:ext cx="6858000" cy="4219863"/>
          </a:xfrm>
        </p:spPr>
        <p:txBody>
          <a:bodyPr>
            <a:normAutofit fontScale="92500" lnSpcReduction="10000"/>
          </a:bodyPr>
          <a:lstStyle/>
          <a:p>
            <a:r>
              <a:rPr lang="en-US" sz="1500" dirty="0">
                <a:latin typeface="Helvetica" charset="0"/>
                <a:ea typeface="Helvetica" charset="0"/>
                <a:cs typeface="Helvetica" charset="0"/>
              </a:rPr>
              <a:t>Another feature we add into the regression technique, is that we can now look at the </a:t>
            </a:r>
            <a:r>
              <a:rPr lang="en-US" sz="1500" b="1" dirty="0">
                <a:latin typeface="Helvetica" charset="0"/>
                <a:ea typeface="Helvetica" charset="0"/>
                <a:cs typeface="Helvetica" charset="0"/>
              </a:rPr>
              <a:t>interaction</a:t>
            </a:r>
            <a:r>
              <a:rPr lang="en-US" sz="1500" dirty="0">
                <a:latin typeface="Helvetica" charset="0"/>
                <a:ea typeface="Helvetica" charset="0"/>
                <a:cs typeface="Helvetica" charset="0"/>
              </a:rPr>
              <a:t> of features. </a:t>
            </a:r>
          </a:p>
          <a:p>
            <a:pPr lvl="1"/>
            <a:r>
              <a:rPr lang="en-US" dirty="0">
                <a:latin typeface="Helvetica" charset="0"/>
                <a:ea typeface="Helvetica" charset="0"/>
                <a:cs typeface="Helvetica" charset="0"/>
              </a:rPr>
              <a:t>In our example, X53_time_spent and Re2.Sf1 together have an interacted coefficient of </a:t>
            </a:r>
            <a:r>
              <a:rPr lang="fi-FI" dirty="0">
                <a:latin typeface="Helvetica" charset="0"/>
                <a:ea typeface="Helvetica" charset="0"/>
                <a:cs typeface="Helvetica" charset="0"/>
              </a:rPr>
              <a:t>-0.47998281</a:t>
            </a:r>
            <a:r>
              <a:rPr lang="en-US" dirty="0">
                <a:latin typeface="Helvetica" charset="0"/>
                <a:ea typeface="Helvetica" charset="0"/>
                <a:cs typeface="Helvetica" charset="0"/>
              </a:rPr>
              <a:t>. </a:t>
            </a:r>
          </a:p>
          <a:p>
            <a:pPr lvl="1"/>
            <a:endParaRPr lang="en-US" sz="1000" dirty="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smtClean="0">
              <a:latin typeface="Helvetica" charset="0"/>
              <a:ea typeface="Helvetica" charset="0"/>
              <a:cs typeface="Helvetica" charset="0"/>
            </a:endParaRPr>
          </a:p>
          <a:p>
            <a:pPr marL="285732" lvl="1" indent="-285732">
              <a:buClr>
                <a:srgbClr val="1C4C9B"/>
              </a:buClr>
              <a:buFont typeface="Arial"/>
              <a:buChar char="•"/>
            </a:pPr>
            <a:endParaRPr lang="en-US" dirty="0">
              <a:latin typeface="Helvetica" charset="0"/>
              <a:ea typeface="Helvetica" charset="0"/>
              <a:cs typeface="Helvetica" charset="0"/>
            </a:endParaRPr>
          </a:p>
          <a:p>
            <a:pPr marL="285732" lvl="1" indent="-285732">
              <a:buClr>
                <a:srgbClr val="1C4C9B"/>
              </a:buClr>
              <a:buFont typeface="Arial"/>
              <a:buChar char="•"/>
            </a:pPr>
            <a:r>
              <a:rPr lang="en-US" dirty="0" smtClean="0">
                <a:latin typeface="Helvetica" charset="0"/>
                <a:ea typeface="Helvetica" charset="0"/>
                <a:cs typeface="Helvetica" charset="0"/>
              </a:rPr>
              <a:t>Because our regression algorithm is multivariate, we can now also sum </a:t>
            </a:r>
            <a:r>
              <a:rPr lang="en-US" dirty="0">
                <a:latin typeface="Helvetica" charset="0"/>
                <a:ea typeface="Helvetica" charset="0"/>
                <a:cs typeface="Helvetica" charset="0"/>
              </a:rPr>
              <a:t>or subtract </a:t>
            </a:r>
            <a:r>
              <a:rPr lang="en-US" dirty="0" smtClean="0">
                <a:latin typeface="Helvetica" charset="0"/>
                <a:ea typeface="Helvetica" charset="0"/>
                <a:cs typeface="Helvetica" charset="0"/>
              </a:rPr>
              <a:t>the coefficients to </a:t>
            </a:r>
            <a:r>
              <a:rPr lang="en-US" dirty="0">
                <a:latin typeface="Helvetica" charset="0"/>
                <a:ea typeface="Helvetica" charset="0"/>
                <a:cs typeface="Helvetica" charset="0"/>
              </a:rPr>
              <a:t>achieve a </a:t>
            </a:r>
            <a:r>
              <a:rPr lang="en-US" b="1" dirty="0">
                <a:latin typeface="Helvetica" charset="0"/>
                <a:ea typeface="Helvetica" charset="0"/>
                <a:cs typeface="Helvetica" charset="0"/>
              </a:rPr>
              <a:t>combination result</a:t>
            </a:r>
            <a:r>
              <a:rPr lang="en-US" dirty="0" smtClean="0">
                <a:latin typeface="Helvetica" charset="0"/>
                <a:ea typeface="Helvetica" charset="0"/>
                <a:cs typeface="Helvetica" charset="0"/>
              </a:rPr>
              <a:t>. This allows us to </a:t>
            </a:r>
            <a:r>
              <a:rPr lang="en-US" b="1" dirty="0" smtClean="0">
                <a:latin typeface="Helvetica" charset="0"/>
                <a:ea typeface="Helvetica" charset="0"/>
                <a:cs typeface="Helvetica" charset="0"/>
              </a:rPr>
              <a:t>propose a study plan </a:t>
            </a:r>
            <a:r>
              <a:rPr lang="en-US" dirty="0" smtClean="0">
                <a:latin typeface="Helvetica" charset="0"/>
                <a:ea typeface="Helvetica" charset="0"/>
                <a:cs typeface="Helvetica" charset="0"/>
              </a:rPr>
              <a:t>to optimize general user learning experience.</a:t>
            </a:r>
          </a:p>
        </p:txBody>
      </p:sp>
      <p:sp>
        <p:nvSpPr>
          <p:cNvPr id="28" name="Octagon 27"/>
          <p:cNvSpPr/>
          <p:nvPr/>
        </p:nvSpPr>
        <p:spPr>
          <a:xfrm>
            <a:off x="6666997" y="2924799"/>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50</a:t>
            </a:r>
          </a:p>
        </p:txBody>
      </p:sp>
      <p:sp>
        <p:nvSpPr>
          <p:cNvPr id="30" name="Octagon 29"/>
          <p:cNvSpPr/>
          <p:nvPr/>
        </p:nvSpPr>
        <p:spPr>
          <a:xfrm>
            <a:off x="7525453" y="293444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32</a:t>
            </a:r>
          </a:p>
        </p:txBody>
      </p:sp>
      <p:sp>
        <p:nvSpPr>
          <p:cNvPr id="32" name="Octagon 31"/>
          <p:cNvSpPr/>
          <p:nvPr/>
        </p:nvSpPr>
        <p:spPr>
          <a:xfrm>
            <a:off x="2378924" y="294141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35</a:t>
            </a:r>
          </a:p>
        </p:txBody>
      </p:sp>
      <p:cxnSp>
        <p:nvCxnSpPr>
          <p:cNvPr id="33" name="Straight Connector 32"/>
          <p:cNvCxnSpPr/>
          <p:nvPr/>
        </p:nvCxnSpPr>
        <p:spPr>
          <a:xfrm>
            <a:off x="7901630" y="3098018"/>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4" name="Octagon 33"/>
          <p:cNvSpPr/>
          <p:nvPr/>
        </p:nvSpPr>
        <p:spPr>
          <a:xfrm>
            <a:off x="5808541" y="292439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55</a:t>
            </a:r>
          </a:p>
        </p:txBody>
      </p:sp>
      <p:sp>
        <p:nvSpPr>
          <p:cNvPr id="36" name="Octagon 35"/>
          <p:cNvSpPr/>
          <p:nvPr/>
        </p:nvSpPr>
        <p:spPr>
          <a:xfrm>
            <a:off x="4950084" y="293444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50</a:t>
            </a:r>
          </a:p>
        </p:txBody>
      </p:sp>
      <p:sp>
        <p:nvSpPr>
          <p:cNvPr id="38" name="Octagon 37"/>
          <p:cNvSpPr/>
          <p:nvPr/>
        </p:nvSpPr>
        <p:spPr>
          <a:xfrm>
            <a:off x="4091629" y="2934445"/>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45</a:t>
            </a:r>
          </a:p>
        </p:txBody>
      </p:sp>
      <p:sp>
        <p:nvSpPr>
          <p:cNvPr id="39" name="Octagon 38"/>
          <p:cNvSpPr/>
          <p:nvPr/>
        </p:nvSpPr>
        <p:spPr>
          <a:xfrm>
            <a:off x="3233172" y="2924800"/>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40</a:t>
            </a:r>
          </a:p>
        </p:txBody>
      </p:sp>
      <p:cxnSp>
        <p:nvCxnSpPr>
          <p:cNvPr id="41" name="Straight Connector 40"/>
          <p:cNvCxnSpPr/>
          <p:nvPr/>
        </p:nvCxnSpPr>
        <p:spPr>
          <a:xfrm>
            <a:off x="1880408" y="310230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2" name="Action Button: Document 41">
            <a:hlinkClick r:id="" action="ppaction://noaction" highlightClick="1"/>
          </p:cNvPr>
          <p:cNvSpPr/>
          <p:nvPr/>
        </p:nvSpPr>
        <p:spPr>
          <a:xfrm>
            <a:off x="3233170" y="2422899"/>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43" name="Straight Connector 42"/>
          <p:cNvCxnSpPr/>
          <p:nvPr/>
        </p:nvCxnSpPr>
        <p:spPr>
          <a:xfrm>
            <a:off x="3419026" y="3350545"/>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flipV="1">
            <a:off x="3420057" y="3590678"/>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034348" y="3331386"/>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3674316" y="2589993"/>
            <a:ext cx="1942936" cy="297454"/>
          </a:xfrm>
          <a:prstGeom prst="rect">
            <a:avLst/>
          </a:prstGeom>
          <a:noFill/>
        </p:spPr>
        <p:txBody>
          <a:bodyPr wrap="square" rtlCol="0">
            <a:spAutoFit/>
          </a:bodyPr>
          <a:lstStyle/>
          <a:p>
            <a:r>
              <a:rPr lang="en-US" sz="1333" dirty="0"/>
              <a:t>1. Read 10 to 25 sec</a:t>
            </a:r>
          </a:p>
        </p:txBody>
      </p:sp>
      <p:sp>
        <p:nvSpPr>
          <p:cNvPr id="47" name="TextBox 46"/>
          <p:cNvSpPr txBox="1"/>
          <p:nvPr/>
        </p:nvSpPr>
        <p:spPr>
          <a:xfrm>
            <a:off x="3647938" y="3338551"/>
            <a:ext cx="2661113" cy="271934"/>
          </a:xfrm>
          <a:prstGeom prst="rect">
            <a:avLst/>
          </a:prstGeom>
          <a:noFill/>
        </p:spPr>
        <p:txBody>
          <a:bodyPr wrap="square" rtlCol="0">
            <a:spAutoFit/>
          </a:bodyPr>
          <a:lstStyle/>
          <a:p>
            <a:r>
              <a:rPr lang="en-US" sz="1167" dirty="0"/>
              <a:t>2. Skip forward 5 to 15 slides</a:t>
            </a:r>
          </a:p>
        </p:txBody>
      </p:sp>
      <p:cxnSp>
        <p:nvCxnSpPr>
          <p:cNvPr id="48" name="Straight Connector 47"/>
          <p:cNvCxnSpPr/>
          <p:nvPr/>
        </p:nvCxnSpPr>
        <p:spPr>
          <a:xfrm>
            <a:off x="4472014" y="308756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605141" y="308756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2750892" y="3087566"/>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5322053" y="3098018"/>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6194213" y="3098018"/>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7032813" y="3084264"/>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a:off x="5617251" y="3187666"/>
            <a:ext cx="0" cy="714698"/>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Action Button: Document 59">
            <a:hlinkClick r:id="" action="ppaction://noaction" highlightClick="1"/>
          </p:cNvPr>
          <p:cNvSpPr/>
          <p:nvPr/>
        </p:nvSpPr>
        <p:spPr>
          <a:xfrm>
            <a:off x="5011171" y="3739590"/>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61" name="TextBox 60"/>
          <p:cNvSpPr txBox="1"/>
          <p:nvPr/>
        </p:nvSpPr>
        <p:spPr>
          <a:xfrm>
            <a:off x="5452317" y="3906684"/>
            <a:ext cx="2449313" cy="297454"/>
          </a:xfrm>
          <a:prstGeom prst="rect">
            <a:avLst/>
          </a:prstGeom>
          <a:noFill/>
        </p:spPr>
        <p:txBody>
          <a:bodyPr wrap="square" rtlCol="0">
            <a:spAutoFit/>
          </a:bodyPr>
          <a:lstStyle/>
          <a:p>
            <a:r>
              <a:rPr lang="en-US" sz="1333" dirty="0"/>
              <a:t>3. Spend extra minute on X53</a:t>
            </a:r>
          </a:p>
        </p:txBody>
      </p:sp>
    </p:spTree>
    <p:extLst>
      <p:ext uri="{BB962C8B-B14F-4D97-AF65-F5344CB8AC3E}">
        <p14:creationId xmlns:p14="http://schemas.microsoft.com/office/powerpoint/2010/main" val="14632767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5652" y="64697"/>
            <a:ext cx="6572250" cy="1104636"/>
          </a:xfrm>
        </p:spPr>
        <p:txBody>
          <a:bodyPr/>
          <a:lstStyle/>
          <a:p>
            <a:r>
              <a:rPr lang="en-US" altLang="zh-CN" dirty="0" smtClean="0"/>
              <a:t>Regression</a:t>
            </a:r>
            <a:r>
              <a:rPr lang="zh-CN" altLang="en-US" dirty="0" smtClean="0"/>
              <a:t> </a:t>
            </a:r>
            <a:r>
              <a:rPr lang="en-US" altLang="zh-CN" dirty="0" smtClean="0"/>
              <a:t>- Continued</a:t>
            </a:r>
            <a:endParaRPr lang="en-US" dirty="0"/>
          </a:p>
        </p:txBody>
      </p:sp>
      <p:sp>
        <p:nvSpPr>
          <p:cNvPr id="8" name="Content Placeholder 7"/>
          <p:cNvSpPr>
            <a:spLocks noGrp="1"/>
          </p:cNvSpPr>
          <p:nvPr>
            <p:ph idx="1"/>
          </p:nvPr>
        </p:nvSpPr>
        <p:spPr>
          <a:xfrm>
            <a:off x="1655652" y="1169334"/>
            <a:ext cx="6572250" cy="3626115"/>
          </a:xfrm>
        </p:spPr>
        <p:txBody>
          <a:bodyPr>
            <a:normAutofit lnSpcReduction="10000"/>
          </a:bodyPr>
          <a:lstStyle/>
          <a:p>
            <a:pPr marL="285732" lvl="1" indent="-285732">
              <a:buClr>
                <a:srgbClr val="1C4C9B"/>
              </a:buClr>
              <a:buFont typeface="Arial"/>
              <a:buChar char="•"/>
            </a:pPr>
            <a:r>
              <a:rPr lang="en-US" altLang="zh-CN" dirty="0" smtClean="0">
                <a:latin typeface="Helvetica" charset="0"/>
                <a:ea typeface="Helvetica" charset="0"/>
                <a:cs typeface="Helvetica" charset="0"/>
              </a:rPr>
              <a:t>Most </a:t>
            </a:r>
            <a:r>
              <a:rPr lang="en-US" altLang="zh-CN" dirty="0">
                <a:latin typeface="Helvetica" charset="0"/>
                <a:ea typeface="Helvetica" charset="0"/>
                <a:cs typeface="Helvetica" charset="0"/>
              </a:rPr>
              <a:t>of the features are already developed within the Dashboard, except the Motif. The algorithm itself is </a:t>
            </a:r>
            <a:r>
              <a:rPr lang="en-US" altLang="zh-CN" dirty="0" smtClean="0">
                <a:latin typeface="Helvetica" charset="0"/>
                <a:ea typeface="Helvetica" charset="0"/>
                <a:cs typeface="Helvetica" charset="0"/>
              </a:rPr>
              <a:t>thus </a:t>
            </a:r>
            <a:r>
              <a:rPr lang="en-US" altLang="zh-CN" b="1" dirty="0" smtClean="0">
                <a:latin typeface="Helvetica" charset="0"/>
                <a:ea typeface="Helvetica" charset="0"/>
                <a:cs typeface="Helvetica" charset="0"/>
              </a:rPr>
              <a:t>easy to implement</a:t>
            </a:r>
            <a:r>
              <a:rPr lang="en-US" altLang="zh-CN" dirty="0" smtClean="0">
                <a:latin typeface="Helvetica" charset="0"/>
                <a:ea typeface="Helvetica" charset="0"/>
                <a:cs typeface="Helvetica" charset="0"/>
              </a:rPr>
              <a:t>. </a:t>
            </a:r>
            <a:endParaRPr lang="en-US" altLang="zh-CN" sz="1500" dirty="0">
              <a:latin typeface="Helvetica" charset="0"/>
              <a:ea typeface="Helvetica" charset="0"/>
              <a:cs typeface="Helvetica" charset="0"/>
            </a:endParaRPr>
          </a:p>
          <a:p>
            <a:r>
              <a:rPr lang="en-US" altLang="zh-CN" sz="1500" dirty="0">
                <a:latin typeface="Helvetica" charset="0"/>
                <a:ea typeface="Helvetica" charset="0"/>
                <a:cs typeface="Helvetica" charset="0"/>
              </a:rPr>
              <a:t>We use </a:t>
            </a:r>
            <a:r>
              <a:rPr lang="en-US" altLang="zh-CN" sz="1500" b="1" dirty="0">
                <a:latin typeface="Helvetica" charset="0"/>
                <a:ea typeface="Helvetica" charset="0"/>
                <a:cs typeface="Helvetica" charset="0"/>
              </a:rPr>
              <a:t>Lasso Regularization to control over-fitting</a:t>
            </a:r>
            <a:r>
              <a:rPr lang="en-US" altLang="zh-CN" sz="1500" dirty="0">
                <a:latin typeface="Helvetica" charset="0"/>
                <a:ea typeface="Helvetica" charset="0"/>
                <a:cs typeface="Helvetica" charset="0"/>
              </a:rPr>
              <a:t>, as we have smaller datasets that are prone to such issues. Moreover, such technique has a sparse output of coefficients (good for feature extraction). </a:t>
            </a:r>
          </a:p>
          <a:p>
            <a:endParaRPr lang="en-US" altLang="zh-CN" sz="1500" dirty="0">
              <a:latin typeface="Helvetica" charset="0"/>
              <a:ea typeface="Helvetica" charset="0"/>
              <a:cs typeface="Helvetica" charset="0"/>
            </a:endParaRPr>
          </a:p>
          <a:p>
            <a:r>
              <a:rPr lang="en-US" altLang="zh-CN" sz="1500" dirty="0">
                <a:latin typeface="Helvetica" charset="0"/>
                <a:ea typeface="Helvetica" charset="0"/>
                <a:cs typeface="Helvetica" charset="0"/>
              </a:rPr>
              <a:t>Nonetheless,</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the algorithm is </a:t>
            </a:r>
            <a:r>
              <a:rPr lang="en-US" altLang="zh-CN" sz="1500" b="1" dirty="0">
                <a:latin typeface="Helvetica" charset="0"/>
                <a:ea typeface="Helvetica" charset="0"/>
                <a:cs typeface="Helvetica" charset="0"/>
              </a:rPr>
              <a:t>relatively computational expensive </a:t>
            </a:r>
            <a:r>
              <a:rPr lang="en-US" altLang="zh-CN" sz="1500" dirty="0">
                <a:latin typeface="Helvetica" charset="0"/>
                <a:ea typeface="Helvetica" charset="0"/>
                <a:cs typeface="Helvetica" charset="0"/>
              </a:rPr>
              <a:t>compared</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to</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linear</a:t>
            </a:r>
            <a:r>
              <a:rPr lang="zh-CN" altLang="en-US" sz="1500" dirty="0">
                <a:latin typeface="Helvetica" charset="0"/>
                <a:ea typeface="Helvetica" charset="0"/>
                <a:cs typeface="Helvetica" charset="0"/>
              </a:rPr>
              <a:t> </a:t>
            </a:r>
            <a:r>
              <a:rPr lang="en-US" altLang="zh-CN" sz="1500" dirty="0">
                <a:latin typeface="Helvetica" charset="0"/>
                <a:ea typeface="Helvetica" charset="0"/>
                <a:cs typeface="Helvetica" charset="0"/>
              </a:rPr>
              <a:t>regression. </a:t>
            </a:r>
          </a:p>
          <a:p>
            <a:r>
              <a:rPr lang="en-US" altLang="zh-CN" sz="1500" dirty="0">
                <a:latin typeface="Helvetica" charset="0"/>
                <a:ea typeface="Helvetica" charset="0"/>
                <a:cs typeface="Helvetica" charset="0"/>
              </a:rPr>
              <a:t>We also need to be cautious about how we interpret the results; we </a:t>
            </a:r>
            <a:r>
              <a:rPr lang="en-US" altLang="zh-CN" sz="1500" b="1" dirty="0">
                <a:latin typeface="Helvetica" charset="0"/>
                <a:ea typeface="Helvetica" charset="0"/>
                <a:cs typeface="Helvetica" charset="0"/>
              </a:rPr>
              <a:t>don’t want to imply causal relationships</a:t>
            </a:r>
          </a:p>
          <a:p>
            <a:endParaRPr lang="en-US" altLang="zh-CN" sz="1500" dirty="0">
              <a:latin typeface="Helvetica" charset="0"/>
              <a:ea typeface="Helvetica" charset="0"/>
              <a:cs typeface="Helvetica" charset="0"/>
            </a:endParaRPr>
          </a:p>
          <a:p>
            <a:r>
              <a:rPr lang="en-US" altLang="zh-CN" sz="1500" dirty="0">
                <a:latin typeface="Helvetica" charset="0"/>
                <a:ea typeface="Helvetica" charset="0"/>
                <a:cs typeface="Helvetica" charset="0"/>
              </a:rPr>
              <a:t>Next step: Improve time efficiency by customized scaling method and standard error method</a:t>
            </a:r>
          </a:p>
        </p:txBody>
      </p:sp>
    </p:spTree>
    <p:extLst>
      <p:ext uri="{BB962C8B-B14F-4D97-AF65-F5344CB8AC3E}">
        <p14:creationId xmlns:p14="http://schemas.microsoft.com/office/powerpoint/2010/main" val="3091075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000000"/>
                </a:solidFill>
              </a:rPr>
              <a:t>Identifying Behavioral Motifs (SPM)</a:t>
            </a:r>
          </a:p>
        </p:txBody>
      </p:sp>
      <p:sp>
        <p:nvSpPr>
          <p:cNvPr id="3" name="Content Placeholder 2"/>
          <p:cNvSpPr>
            <a:spLocks noGrp="1"/>
          </p:cNvSpPr>
          <p:nvPr>
            <p:ph idx="1"/>
          </p:nvPr>
        </p:nvSpPr>
        <p:spPr>
          <a:xfrm>
            <a:off x="1651000" y="1046446"/>
            <a:ext cx="6858000" cy="4254500"/>
          </a:xfrm>
        </p:spPr>
        <p:txBody>
          <a:bodyPr>
            <a:normAutofit/>
          </a:bodyPr>
          <a:lstStyle/>
          <a:p>
            <a:r>
              <a:rPr lang="en-US" sz="1400" dirty="0"/>
              <a:t>Sequence representation: </a:t>
            </a:r>
            <a:r>
              <a:rPr lang="en-US" sz="1400" dirty="0">
                <a:solidFill>
                  <a:srgbClr val="0070C0"/>
                </a:solidFill>
              </a:rPr>
              <a:t>Event-based</a:t>
            </a:r>
          </a:p>
          <a:p>
            <a:pPr lvl="1"/>
            <a:r>
              <a:rPr lang="en-US" sz="1600" dirty="0">
                <a:latin typeface="Helvetica" charset="0"/>
                <a:ea typeface="Helvetica" charset="0"/>
                <a:cs typeface="Helvetica" charset="0"/>
              </a:rPr>
              <a:t>Each </a:t>
            </a:r>
            <a:r>
              <a:rPr lang="en-US" sz="1600" dirty="0">
                <a:solidFill>
                  <a:srgbClr val="0070C0"/>
                </a:solidFill>
                <a:latin typeface="Helvetica" charset="0"/>
                <a:ea typeface="Helvetica" charset="0"/>
                <a:cs typeface="Helvetica" charset="0"/>
              </a:rPr>
              <a:t>action</a:t>
            </a:r>
            <a:r>
              <a:rPr lang="en-US" sz="1600" dirty="0">
                <a:latin typeface="Helvetica" charset="0"/>
                <a:ea typeface="Helvetica" charset="0"/>
                <a:cs typeface="Helvetica" charset="0"/>
              </a:rPr>
              <a:t> becomes Event + Length (or Duration)</a:t>
            </a:r>
          </a:p>
          <a:p>
            <a:pPr lvl="1"/>
            <a:r>
              <a:rPr lang="en-US" sz="1600" dirty="0">
                <a:latin typeface="Helvetica" charset="0"/>
                <a:ea typeface="Helvetica" charset="0"/>
                <a:cs typeface="Helvetica" charset="0"/>
              </a:rPr>
              <a:t>Play and Pause: Insert </a:t>
            </a:r>
            <a:r>
              <a:rPr lang="en-US" sz="1600" dirty="0">
                <a:solidFill>
                  <a:srgbClr val="0070C0"/>
                </a:solidFill>
                <a:latin typeface="Helvetica" charset="0"/>
                <a:ea typeface="Helvetica" charset="0"/>
                <a:cs typeface="Helvetica" charset="0"/>
              </a:rPr>
              <a:t>in-between other events </a:t>
            </a:r>
            <a:r>
              <a:rPr lang="en-US" sz="1600" dirty="0">
                <a:latin typeface="Helvetica" charset="0"/>
                <a:ea typeface="Helvetica" charset="0"/>
                <a:cs typeface="Helvetica" charset="0"/>
              </a:rPr>
              <a:t>to capture state</a:t>
            </a:r>
          </a:p>
          <a:p>
            <a:endParaRPr lang="en-US" sz="200" dirty="0"/>
          </a:p>
          <a:p>
            <a:endParaRPr lang="en-US" sz="200" dirty="0"/>
          </a:p>
          <a:p>
            <a:endParaRPr lang="en-US" sz="200" dirty="0"/>
          </a:p>
          <a:p>
            <a:endParaRPr lang="en-US" sz="200" dirty="0"/>
          </a:p>
          <a:p>
            <a:endParaRPr lang="en-US" sz="1800" dirty="0"/>
          </a:p>
          <a:p>
            <a:endParaRPr lang="en-US" sz="1800" dirty="0"/>
          </a:p>
          <a:p>
            <a:endParaRPr lang="en-US" sz="1800" dirty="0"/>
          </a:p>
          <a:p>
            <a:r>
              <a:rPr lang="en-US" sz="1800" dirty="0">
                <a:solidFill>
                  <a:srgbClr val="0070C0"/>
                </a:solidFill>
              </a:rPr>
              <a:t>Motif extraction</a:t>
            </a:r>
            <a:r>
              <a:rPr lang="en-US" sz="1800" dirty="0"/>
              <a:t>: Use probabilistic mixture model</a:t>
            </a:r>
          </a:p>
          <a:p>
            <a:pPr lvl="1"/>
            <a:r>
              <a:rPr lang="en-US" sz="1600" dirty="0"/>
              <a:t>Each subsequence assumed to be generated either by </a:t>
            </a:r>
            <a:r>
              <a:rPr lang="en-US" sz="1600" dirty="0">
                <a:solidFill>
                  <a:srgbClr val="0070C0"/>
                </a:solidFill>
              </a:rPr>
              <a:t>position-dependent motif</a:t>
            </a:r>
            <a:r>
              <a:rPr lang="en-US" sz="1600" dirty="0"/>
              <a:t> model or </a:t>
            </a:r>
            <a:r>
              <a:rPr lang="en-US" sz="1600" dirty="0">
                <a:solidFill>
                  <a:srgbClr val="0070C0"/>
                </a:solidFill>
              </a:rPr>
              <a:t>position-independent background </a:t>
            </a:r>
            <a:r>
              <a:rPr lang="en-US" sz="1600" dirty="0"/>
              <a:t>model</a:t>
            </a:r>
          </a:p>
          <a:p>
            <a:pPr lvl="1"/>
            <a:r>
              <a:rPr lang="en-US" sz="1600" dirty="0"/>
              <a:t>Expectation-maximization (</a:t>
            </a:r>
            <a:r>
              <a:rPr lang="en-US" sz="1600" dirty="0">
                <a:solidFill>
                  <a:srgbClr val="0070C0"/>
                </a:solidFill>
              </a:rPr>
              <a:t>EM</a:t>
            </a:r>
            <a:r>
              <a:rPr lang="en-US" sz="1600" dirty="0"/>
              <a:t>) of likelihood given datasets</a:t>
            </a:r>
          </a:p>
          <a:p>
            <a:pPr lvl="1"/>
            <a:r>
              <a:rPr lang="en-US" sz="1600" dirty="0"/>
              <a:t>Example motif of length 4:</a:t>
            </a:r>
          </a:p>
        </p:txBody>
      </p:sp>
      <p:pic>
        <p:nvPicPr>
          <p:cNvPr id="5" name="Picture 4"/>
          <p:cNvPicPr>
            <a:picLocks noChangeAspect="1"/>
          </p:cNvPicPr>
          <p:nvPr/>
        </p:nvPicPr>
        <p:blipFill>
          <a:blip r:embed="rId2"/>
          <a:stretch>
            <a:fillRect/>
          </a:stretch>
        </p:blipFill>
        <p:spPr>
          <a:xfrm>
            <a:off x="2921001" y="2094631"/>
            <a:ext cx="4127500" cy="748260"/>
          </a:xfrm>
          <a:prstGeom prst="rect">
            <a:avLst/>
          </a:prstGeom>
        </p:spPr>
      </p:pic>
      <p:sp>
        <p:nvSpPr>
          <p:cNvPr id="6" name="TextBox 5"/>
          <p:cNvSpPr txBox="1"/>
          <p:nvPr/>
        </p:nvSpPr>
        <p:spPr>
          <a:xfrm>
            <a:off x="3111500" y="2878558"/>
            <a:ext cx="3683000" cy="338554"/>
          </a:xfrm>
          <a:prstGeom prst="rect">
            <a:avLst/>
          </a:prstGeom>
          <a:noFill/>
        </p:spPr>
        <p:txBody>
          <a:bodyPr wrap="square" rtlCol="0">
            <a:spAutoFit/>
          </a:bodyPr>
          <a:lstStyle/>
          <a:p>
            <a:pPr algn="ctr"/>
            <a:r>
              <a:rPr lang="en-US" sz="1600" dirty="0">
                <a:latin typeface="Courier New"/>
                <a:cs typeface="Courier New"/>
              </a:rPr>
              <a:t>Pl2 Sf2 Pl3 Pa4 Sb1</a:t>
            </a:r>
          </a:p>
        </p:txBody>
      </p:sp>
      <p:sp>
        <p:nvSpPr>
          <p:cNvPr id="11" name="TextBox 10"/>
          <p:cNvSpPr txBox="1"/>
          <p:nvPr/>
        </p:nvSpPr>
        <p:spPr>
          <a:xfrm>
            <a:off x="2984500" y="4879243"/>
            <a:ext cx="4318000" cy="338554"/>
          </a:xfrm>
          <a:prstGeom prst="rect">
            <a:avLst/>
          </a:prstGeom>
          <a:noFill/>
        </p:spPr>
        <p:txBody>
          <a:bodyPr wrap="square" rtlCol="0">
            <a:spAutoFit/>
          </a:bodyPr>
          <a:lstStyle/>
          <a:p>
            <a:pPr algn="ctr"/>
            <a:r>
              <a:rPr lang="en-US" sz="1600" dirty="0">
                <a:latin typeface="Courier New"/>
                <a:cs typeface="Courier New"/>
              </a:rPr>
              <a:t>[Pl2 Pl3] Pa1 * [Sf1 Sf2 Sf4]</a:t>
            </a:r>
          </a:p>
        </p:txBody>
      </p:sp>
    </p:spTree>
    <p:extLst>
      <p:ext uri="{BB962C8B-B14F-4D97-AF65-F5344CB8AC3E}">
        <p14:creationId xmlns:p14="http://schemas.microsoft.com/office/powerpoint/2010/main" val="234717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rgbClr val="000000"/>
                </a:solidFill>
              </a:rPr>
              <a:t>Identifying Behavioral Motifs (SPM)</a:t>
            </a:r>
            <a:endParaRPr lang="en-US" sz="3600" dirty="0"/>
          </a:p>
        </p:txBody>
      </p:sp>
      <p:sp>
        <p:nvSpPr>
          <p:cNvPr id="8" name="Content Placeholder 2"/>
          <p:cNvSpPr>
            <a:spLocks noGrp="1"/>
          </p:cNvSpPr>
          <p:nvPr>
            <p:ph idx="1"/>
          </p:nvPr>
        </p:nvSpPr>
        <p:spPr>
          <a:xfrm>
            <a:off x="1651001" y="1046800"/>
            <a:ext cx="6921500" cy="1200942"/>
          </a:xfrm>
        </p:spPr>
        <p:txBody>
          <a:bodyPr anchor="t">
            <a:normAutofit/>
          </a:bodyPr>
          <a:lstStyle/>
          <a:p>
            <a:r>
              <a:rPr lang="en-US" sz="1800" dirty="0">
                <a:solidFill>
                  <a:srgbClr val="0070C0"/>
                </a:solidFill>
              </a:rPr>
              <a:t>Logistic mixed-effects modeling</a:t>
            </a:r>
            <a:endParaRPr lang="en-US" sz="2000" dirty="0">
              <a:solidFill>
                <a:srgbClr val="0070C0"/>
              </a:solidFill>
            </a:endParaRPr>
          </a:p>
          <a:p>
            <a:pPr lvl="1"/>
            <a:r>
              <a:rPr lang="en-US" sz="1400" dirty="0"/>
              <a:t>Fixed effects: Frequency of each motif</a:t>
            </a:r>
          </a:p>
          <a:p>
            <a:pPr lvl="1"/>
            <a:r>
              <a:rPr lang="en-US" sz="1800" dirty="0"/>
              <a:t>Random effects: IDs of each user and video</a:t>
            </a:r>
          </a:p>
        </p:txBody>
      </p:sp>
      <p:graphicFrame>
        <p:nvGraphicFramePr>
          <p:cNvPr id="7" name="Table 6"/>
          <p:cNvGraphicFramePr>
            <a:graphicFrameLocks noGrp="1"/>
          </p:cNvGraphicFramePr>
          <p:nvPr>
            <p:extLst>
              <p:ext uri="{D42A27DB-BD31-4B8C-83A1-F6EECF244321}">
                <p14:modId xmlns:p14="http://schemas.microsoft.com/office/powerpoint/2010/main" val="795846396"/>
              </p:ext>
            </p:extLst>
          </p:nvPr>
        </p:nvGraphicFramePr>
        <p:xfrm>
          <a:off x="1715133" y="2053749"/>
          <a:ext cx="6949001" cy="3974523"/>
        </p:xfrm>
        <a:graphic>
          <a:graphicData uri="http://schemas.openxmlformats.org/drawingml/2006/table">
            <a:tbl>
              <a:tblPr firstRow="1" bandRow="1">
                <a:tableStyleId>{5C22544A-7EE6-4342-B048-85BDC9FD1C3A}</a:tableStyleId>
              </a:tblPr>
              <a:tblGrid>
                <a:gridCol w="845608"/>
                <a:gridCol w="1697317"/>
                <a:gridCol w="2540000"/>
                <a:gridCol w="517494"/>
                <a:gridCol w="558536"/>
                <a:gridCol w="790046"/>
              </a:tblGrid>
              <a:tr h="309033">
                <a:tc>
                  <a:txBody>
                    <a:bodyPr/>
                    <a:lstStyle/>
                    <a:p>
                      <a:pPr algn="ctr"/>
                      <a:r>
                        <a:rPr lang="en-US" sz="1300" dirty="0" smtClean="0"/>
                        <a:t>Group</a:t>
                      </a:r>
                      <a:endParaRPr lang="en-US" sz="1300" dirty="0"/>
                    </a:p>
                  </a:txBody>
                  <a:tcPr marL="76200" marR="76200" marT="38100" marB="38100"/>
                </a:tc>
                <a:tc>
                  <a:txBody>
                    <a:bodyPr/>
                    <a:lstStyle/>
                    <a:p>
                      <a:pPr algn="ctr"/>
                      <a:r>
                        <a:rPr lang="en-US" sz="1300" dirty="0" smtClean="0"/>
                        <a:t>Interpretation</a:t>
                      </a:r>
                      <a:endParaRPr lang="en-US" sz="1300" dirty="0"/>
                    </a:p>
                  </a:txBody>
                  <a:tcPr marL="76200" marR="76200" marT="38100" marB="38100"/>
                </a:tc>
                <a:tc gridSpan="2">
                  <a:txBody>
                    <a:bodyPr/>
                    <a:lstStyle/>
                    <a:p>
                      <a:pPr algn="ctr"/>
                      <a:r>
                        <a:rPr lang="en-US" sz="1300" dirty="0" smtClean="0"/>
                        <a:t>Sample</a:t>
                      </a:r>
                      <a:endParaRPr lang="en-US" sz="1300" dirty="0"/>
                    </a:p>
                  </a:txBody>
                  <a:tcPr marL="76200" marR="76200" marT="38100" marB="38100"/>
                </a:tc>
                <a:tc hMerge="1">
                  <a:txBody>
                    <a:bodyPr/>
                    <a:lstStyle/>
                    <a:p>
                      <a:pPr algn="ctr"/>
                      <a:endParaRPr lang="en-US" dirty="0"/>
                    </a:p>
                  </a:txBody>
                  <a:tcPr/>
                </a:tc>
                <a:tc>
                  <a:txBody>
                    <a:bodyPr/>
                    <a:lstStyle/>
                    <a:p>
                      <a:pPr algn="ctr"/>
                      <a:r>
                        <a:rPr lang="en-US" sz="1300" dirty="0" err="1" smtClean="0"/>
                        <a:t>Δc</a:t>
                      </a:r>
                      <a:r>
                        <a:rPr lang="en-US" sz="1300" dirty="0" smtClean="0"/>
                        <a:t>(%)</a:t>
                      </a:r>
                      <a:endParaRPr lang="en-US" sz="1300" dirty="0"/>
                    </a:p>
                  </a:txBody>
                  <a:tcPr marL="76200" marR="76200" marT="38100" marB="38100"/>
                </a:tc>
                <a:tc>
                  <a:txBody>
                    <a:bodyPr/>
                    <a:lstStyle/>
                    <a:p>
                      <a:pPr algn="ctr"/>
                      <a:r>
                        <a:rPr lang="en-US" sz="1300" dirty="0" smtClean="0"/>
                        <a:t>p-value</a:t>
                      </a:r>
                      <a:endParaRPr lang="en-US" sz="1300" dirty="0"/>
                    </a:p>
                  </a:txBody>
                  <a:tcPr marL="76200" marR="76200" marT="38100" marB="38100"/>
                </a:tc>
              </a:tr>
              <a:tr h="477236">
                <a:tc rowSpan="2">
                  <a:txBody>
                    <a:bodyPr/>
                    <a:lstStyle/>
                    <a:p>
                      <a:pPr algn="ctr"/>
                      <a:r>
                        <a:rPr lang="en-US" sz="1300" dirty="0" smtClean="0"/>
                        <a:t>Reflecting</a:t>
                      </a:r>
                      <a:endParaRPr lang="en-US" sz="1300" dirty="0"/>
                    </a:p>
                  </a:txBody>
                  <a:tcPr marL="76200" marR="76200" marT="38100" marB="38100" anchor="ct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t>Short to</a:t>
                      </a:r>
                      <a:r>
                        <a:rPr lang="en-US" sz="1300" baseline="0" dirty="0" smtClean="0"/>
                        <a:t> </a:t>
                      </a:r>
                      <a:r>
                        <a:rPr lang="en-US" sz="1300" dirty="0" smtClean="0"/>
                        <a:t>medium-long</a:t>
                      </a:r>
                      <a:r>
                        <a:rPr lang="en-US" sz="1300" baseline="0" dirty="0" smtClean="0"/>
                        <a:t> </a:t>
                      </a:r>
                      <a:r>
                        <a:rPr lang="en-US" sz="1300" dirty="0" smtClean="0"/>
                        <a:t>plays interspersed with short to long pauses</a:t>
                      </a:r>
                    </a:p>
                  </a:txBody>
                  <a:tcPr marL="76200" marR="76200" marT="38100" marB="38100" anchor="ctr"/>
                </a:tc>
                <a:tc>
                  <a:txBody>
                    <a:bodyPr/>
                    <a:lstStyle/>
                    <a:p>
                      <a:pPr algn="l"/>
                      <a:r>
                        <a:rPr lang="en-US" sz="1300" dirty="0" smtClean="0">
                          <a:latin typeface="Courier New"/>
                          <a:cs typeface="Courier New"/>
                        </a:rPr>
                        <a:t>[Pl1 Pl3] Pa4 Pl2 Pa3 [Pl2 Pl1]</a:t>
                      </a:r>
                      <a:endParaRPr lang="en-US" sz="1300" dirty="0">
                        <a:latin typeface="Courier New"/>
                        <a:cs typeface="Courier New"/>
                      </a:endParaRPr>
                    </a:p>
                  </a:txBody>
                  <a:tcPr marL="76200" marR="76200" marT="38100" marB="38100" anchor="ctr"/>
                </a:tc>
                <a:tc>
                  <a:txBody>
                    <a:bodyPr/>
                    <a:lstStyle/>
                    <a:p>
                      <a:pPr algn="l"/>
                      <a:r>
                        <a:rPr lang="en-US" sz="1300" dirty="0" smtClean="0">
                          <a:latin typeface="+mj-lt"/>
                        </a:rPr>
                        <a:t>FMB</a:t>
                      </a:r>
                      <a:endParaRPr lang="en-US" sz="1300" dirty="0">
                        <a:latin typeface="+mj-lt"/>
                      </a:endParaRPr>
                    </a:p>
                  </a:txBody>
                  <a:tcPr marL="76200" marR="76200" marT="38100" marB="38100" anchor="ctr"/>
                </a:tc>
                <a:tc>
                  <a:txBody>
                    <a:bodyPr/>
                    <a:lstStyle/>
                    <a:p>
                      <a:pPr algn="ctr"/>
                      <a:r>
                        <a:rPr lang="en-US" sz="1300" dirty="0" smtClean="0">
                          <a:solidFill>
                            <a:srgbClr val="0000FF"/>
                          </a:solidFill>
                        </a:rPr>
                        <a:t>+4.89</a:t>
                      </a:r>
                      <a:endParaRPr lang="en-US" sz="1300" dirty="0"/>
                    </a:p>
                  </a:txBody>
                  <a:tcPr marL="76200" marR="76200" marT="38100" marB="38100" anchor="ctr"/>
                </a:tc>
                <a:tc>
                  <a:txBody>
                    <a:bodyPr/>
                    <a:lstStyle/>
                    <a:p>
                      <a:pPr algn="ctr"/>
                      <a:r>
                        <a:rPr lang="en-US" sz="1300" dirty="0" smtClean="0"/>
                        <a:t>0.013*</a:t>
                      </a:r>
                      <a:endParaRPr lang="en-US" sz="1300" dirty="0"/>
                    </a:p>
                  </a:txBody>
                  <a:tcPr marL="76200" marR="76200" marT="38100" marB="38100" anchor="ctr"/>
                </a:tc>
              </a:tr>
              <a:tr h="401036">
                <a:tc vMerge="1">
                  <a:txBody>
                    <a:bodyPr/>
                    <a:lstStyle/>
                    <a:p>
                      <a:pPr algn="ctr"/>
                      <a:endParaRPr lang="en-US" dirty="0"/>
                    </a:p>
                  </a:txBody>
                  <a:tcPr anchor="ctr"/>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dirty="0" smtClean="0"/>
                    </a:p>
                  </a:txBody>
                  <a:tcPr anchor="ctr"/>
                </a:tc>
                <a:tc>
                  <a:txBody>
                    <a:bodyPr/>
                    <a:lstStyle/>
                    <a:p>
                      <a:pPr algn="l"/>
                      <a:r>
                        <a:rPr lang="en-US" sz="1300" dirty="0" smtClean="0">
                          <a:latin typeface="Courier New"/>
                          <a:cs typeface="Courier New"/>
                        </a:rPr>
                        <a:t>Pl1 Pa1 Pl1 Pa1</a:t>
                      </a:r>
                      <a:r>
                        <a:rPr lang="en-US" sz="1300" baseline="0" dirty="0" smtClean="0">
                          <a:latin typeface="Courier New"/>
                          <a:cs typeface="Courier New"/>
                        </a:rPr>
                        <a:t> Pl1 Pa1</a:t>
                      </a:r>
                      <a:endParaRPr lang="en-US" sz="1300" dirty="0">
                        <a:latin typeface="Courier New"/>
                        <a:cs typeface="Courier New"/>
                      </a:endParaRPr>
                    </a:p>
                  </a:txBody>
                  <a:tcPr marL="76200" marR="76200" marT="38100" marB="38100" anchor="ctr"/>
                </a:tc>
                <a:tc>
                  <a:txBody>
                    <a:bodyPr/>
                    <a:lstStyle/>
                    <a:p>
                      <a:pPr algn="l"/>
                      <a:r>
                        <a:rPr lang="en-US" sz="1300" dirty="0" smtClean="0">
                          <a:latin typeface="+mj-lt"/>
                        </a:rPr>
                        <a:t>NI</a:t>
                      </a:r>
                      <a:endParaRPr lang="en-US" sz="1300" dirty="0">
                        <a:latin typeface="+mj-lt"/>
                      </a:endParaRPr>
                    </a:p>
                  </a:txBody>
                  <a:tcPr marL="76200" marR="76200" marT="38100" marB="38100" anchor="ctr"/>
                </a:tc>
                <a:tc>
                  <a:txBody>
                    <a:bodyPr/>
                    <a:lstStyle/>
                    <a:p>
                      <a:pPr algn="ctr"/>
                      <a:r>
                        <a:rPr lang="en-US" sz="1300" dirty="0" smtClean="0">
                          <a:solidFill>
                            <a:srgbClr val="FF0000"/>
                          </a:solidFill>
                        </a:rPr>
                        <a:t>-5.29</a:t>
                      </a:r>
                      <a:endParaRPr lang="en-US" sz="1300" dirty="0">
                        <a:solidFill>
                          <a:srgbClr val="FF0000"/>
                        </a:solidFill>
                      </a:endParaRPr>
                    </a:p>
                  </a:txBody>
                  <a:tcPr marL="76200" marR="76200" marT="38100" marB="38100" anchor="ctr"/>
                </a:tc>
                <a:tc>
                  <a:txBody>
                    <a:bodyPr/>
                    <a:lstStyle/>
                    <a:p>
                      <a:pPr algn="ctr"/>
                      <a:r>
                        <a:rPr lang="en-US" sz="1300" dirty="0" smtClean="0"/>
                        <a:t>0.036*</a:t>
                      </a:r>
                      <a:endParaRPr lang="en-US" sz="1300" dirty="0"/>
                    </a:p>
                  </a:txBody>
                  <a:tcPr marL="76200" marR="76200" marT="38100" marB="38100" anchor="ctr"/>
                </a:tc>
              </a:tr>
              <a:tr h="477236">
                <a:tc rowSpan="2">
                  <a:txBody>
                    <a:bodyPr/>
                    <a:lstStyle/>
                    <a:p>
                      <a:pPr algn="ctr"/>
                      <a:r>
                        <a:rPr lang="en-US" sz="1300" dirty="0" smtClean="0"/>
                        <a:t>Reviewing</a:t>
                      </a:r>
                      <a:endParaRPr lang="en-US" sz="1300" dirty="0"/>
                    </a:p>
                  </a:txBody>
                  <a:tcPr marL="76200" marR="76200" marT="38100" marB="38100" anchor="ct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t>Playing for a length, and reviewing some or all of the content</a:t>
                      </a:r>
                    </a:p>
                  </a:txBody>
                  <a:tcPr marL="76200" marR="76200" marT="38100" marB="381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300" kern="1200" dirty="0" smtClean="0">
                          <a:solidFill>
                            <a:schemeClr val="dk1"/>
                          </a:solidFill>
                          <a:effectLst/>
                          <a:latin typeface="Courier New"/>
                          <a:ea typeface="+mn-ea"/>
                          <a:cs typeface="Courier New"/>
                        </a:rPr>
                        <a:t>Sb3</a:t>
                      </a:r>
                      <a:r>
                        <a:rPr kumimoji="0" lang="en-US" sz="1300" kern="1200" baseline="0" dirty="0" smtClean="0">
                          <a:solidFill>
                            <a:schemeClr val="dk1"/>
                          </a:solidFill>
                          <a:effectLst/>
                          <a:latin typeface="Courier New"/>
                          <a:ea typeface="+mn-ea"/>
                          <a:cs typeface="Courier New"/>
                        </a:rPr>
                        <a:t> [Pl2 Pl1] [Sb2 Sb3] Pl2 Sb2 </a:t>
                      </a:r>
                      <a:endParaRPr lang="en-US" sz="1300" dirty="0" smtClean="0">
                        <a:latin typeface="Courier New"/>
                        <a:cs typeface="Courier New"/>
                      </a:endParaRPr>
                    </a:p>
                  </a:txBody>
                  <a:tcPr marL="76200" marR="76200" marT="38100" marB="381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latin typeface="+mj-lt"/>
                        </a:rPr>
                        <a:t>FMB</a:t>
                      </a:r>
                    </a:p>
                  </a:txBody>
                  <a:tcPr marL="76200" marR="76200" marT="38100" marB="38100" anchor="ctr"/>
                </a:tc>
                <a:tc>
                  <a:txBody>
                    <a:bodyPr/>
                    <a:lstStyle/>
                    <a:p>
                      <a:pPr algn="ctr"/>
                      <a:r>
                        <a:rPr lang="en-US" sz="1300" dirty="0" smtClean="0">
                          <a:solidFill>
                            <a:srgbClr val="0000FF"/>
                          </a:solidFill>
                        </a:rPr>
                        <a:t>+7.52</a:t>
                      </a:r>
                      <a:endParaRPr lang="en-US" sz="1300" dirty="0"/>
                    </a:p>
                  </a:txBody>
                  <a:tcPr marL="76200" marR="76200" marT="38100" marB="38100" anchor="ctr"/>
                </a:tc>
                <a:tc>
                  <a:txBody>
                    <a:bodyPr/>
                    <a:lstStyle/>
                    <a:p>
                      <a:pPr algn="ctr"/>
                      <a:r>
                        <a:rPr lang="en-US" sz="1300" dirty="0" smtClean="0"/>
                        <a:t>0.0068**</a:t>
                      </a:r>
                      <a:endParaRPr lang="en-US" sz="1300" dirty="0"/>
                    </a:p>
                  </a:txBody>
                  <a:tcPr marL="76200" marR="76200" marT="38100" marB="38100" anchor="ctr"/>
                </a:tc>
              </a:tr>
              <a:tr h="477236">
                <a:tc vMerge="1">
                  <a:txBody>
                    <a:bodyPr/>
                    <a:lstStyle/>
                    <a:p>
                      <a:pPr algn="ctr"/>
                      <a:endParaRPr lang="en-US" dirty="0"/>
                    </a:p>
                  </a:txBody>
                  <a:tcPr anchor="ctr"/>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dirty="0" smtClean="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latin typeface="Courier New"/>
                          <a:cs typeface="Courier New"/>
                        </a:rPr>
                        <a:t>Sb2 [Pl2 Pl1] Sb2 Pl2 Sb2</a:t>
                      </a:r>
                    </a:p>
                  </a:txBody>
                  <a:tcPr marL="76200" marR="76200" marT="38100" marB="381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latin typeface="+mj-lt"/>
                        </a:rPr>
                        <a:t>NI</a:t>
                      </a:r>
                    </a:p>
                  </a:txBody>
                  <a:tcPr marL="76200" marR="76200" marT="38100" marB="38100" anchor="ctr"/>
                </a:tc>
                <a:tc>
                  <a:txBody>
                    <a:bodyPr/>
                    <a:lstStyle/>
                    <a:p>
                      <a:pPr algn="ctr"/>
                      <a:r>
                        <a:rPr lang="en-US" sz="1300" dirty="0" smtClean="0">
                          <a:solidFill>
                            <a:srgbClr val="0000FF"/>
                          </a:solidFill>
                        </a:rPr>
                        <a:t>+9.63</a:t>
                      </a:r>
                      <a:endParaRPr lang="en-US" sz="1300" dirty="0">
                        <a:solidFill>
                          <a:srgbClr val="0000FF"/>
                        </a:solidFill>
                      </a:endParaRPr>
                    </a:p>
                  </a:txBody>
                  <a:tcPr marL="76200" marR="76200" marT="38100" marB="38100" anchor="ctr"/>
                </a:tc>
                <a:tc>
                  <a:txBody>
                    <a:bodyPr/>
                    <a:lstStyle/>
                    <a:p>
                      <a:pPr algn="ctr"/>
                      <a:r>
                        <a:rPr lang="en-US" sz="1300" dirty="0" smtClean="0"/>
                        <a:t>0.0078**</a:t>
                      </a:r>
                      <a:endParaRPr lang="en-US" sz="1300" dirty="0"/>
                    </a:p>
                  </a:txBody>
                  <a:tcPr marL="76200" marR="76200" marT="38100" marB="38100" anchor="ctr"/>
                </a:tc>
              </a:tr>
              <a:tr h="477236">
                <a:tc rowSpan="2">
                  <a:txBody>
                    <a:bodyPr/>
                    <a:lstStyle/>
                    <a:p>
                      <a:pPr algn="ctr"/>
                      <a:r>
                        <a:rPr lang="en-US" sz="1300" dirty="0" smtClean="0">
                          <a:solidFill>
                            <a:srgbClr val="008000"/>
                          </a:solidFill>
                        </a:rPr>
                        <a:t>Skimming</a:t>
                      </a:r>
                      <a:endParaRPr lang="en-US" sz="1300" dirty="0">
                        <a:solidFill>
                          <a:srgbClr val="008000"/>
                        </a:solidFill>
                      </a:endParaRPr>
                    </a:p>
                  </a:txBody>
                  <a:tcPr marL="76200" marR="76200" marT="38100" marB="38100" anchor="ctr"/>
                </a:tc>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dirty="0" smtClean="0"/>
                        <a:t>Long skips forward with short to medium plays in-between</a:t>
                      </a:r>
                    </a:p>
                  </a:txBody>
                  <a:tcPr marL="76200" marR="76200" marT="38100" marB="38100" anchor="ctr"/>
                </a:tc>
                <a:tc>
                  <a:txBody>
                    <a:bodyPr/>
                    <a:lstStyle/>
                    <a:p>
                      <a:pPr algn="l"/>
                      <a:r>
                        <a:rPr lang="pt-BR" sz="1300" kern="1200" dirty="0" smtClean="0">
                          <a:solidFill>
                            <a:schemeClr val="dk1"/>
                          </a:solidFill>
                          <a:effectLst/>
                          <a:latin typeface="Courier New"/>
                          <a:ea typeface="+mn-ea"/>
                          <a:cs typeface="Courier New"/>
                        </a:rPr>
                        <a:t>[Pl2 Pl1] [Sf2 Sf3] Pl1 [Sf3 Sf2]</a:t>
                      </a:r>
                      <a:endParaRPr lang="pt-BR" sz="1300" dirty="0">
                        <a:effectLst/>
                        <a:latin typeface="Courier New"/>
                        <a:cs typeface="Courier New"/>
                      </a:endParaRPr>
                    </a:p>
                  </a:txBody>
                  <a:tcPr marL="76200" marR="76200" marT="38100" marB="38100" anchor="ctr"/>
                </a:tc>
                <a:tc>
                  <a:txBody>
                    <a:bodyPr/>
                    <a:lstStyle/>
                    <a:p>
                      <a:pPr algn="l"/>
                      <a:r>
                        <a:rPr lang="en-US" sz="1300" dirty="0" smtClean="0">
                          <a:latin typeface="+mj-lt"/>
                        </a:rPr>
                        <a:t>FMB</a:t>
                      </a:r>
                      <a:endParaRPr lang="en-US" sz="1300" dirty="0">
                        <a:latin typeface="+mj-lt"/>
                      </a:endParaRPr>
                    </a:p>
                  </a:txBody>
                  <a:tcPr marL="76200" marR="76200" marT="38100" marB="38100" anchor="ctr"/>
                </a:tc>
                <a:tc>
                  <a:txBody>
                    <a:bodyPr/>
                    <a:lstStyle/>
                    <a:p>
                      <a:pPr algn="ctr"/>
                      <a:r>
                        <a:rPr lang="en-US" sz="1300" dirty="0" smtClean="0">
                          <a:solidFill>
                            <a:srgbClr val="FF0000"/>
                          </a:solidFill>
                        </a:rPr>
                        <a:t>-4.75</a:t>
                      </a:r>
                      <a:endParaRPr lang="en-US" sz="1300" dirty="0">
                        <a:solidFill>
                          <a:srgbClr val="FF0000"/>
                        </a:solidFill>
                      </a:endParaRPr>
                    </a:p>
                  </a:txBody>
                  <a:tcPr marL="76200" marR="76200" marT="38100" marB="38100" anchor="ctr"/>
                </a:tc>
                <a:tc>
                  <a:txBody>
                    <a:bodyPr/>
                    <a:lstStyle/>
                    <a:p>
                      <a:pPr algn="ctr"/>
                      <a:r>
                        <a:rPr lang="en-US" sz="1300" dirty="0" smtClean="0"/>
                        <a:t>0.0096**</a:t>
                      </a:r>
                      <a:endParaRPr lang="en-US" sz="1300" dirty="0"/>
                    </a:p>
                  </a:txBody>
                  <a:tcPr marL="76200" marR="76200" marT="38100" marB="38100" anchor="ctr"/>
                </a:tc>
              </a:tr>
              <a:tr h="677755">
                <a:tc vMerge="1">
                  <a:txBody>
                    <a:bodyPr/>
                    <a:lstStyle/>
                    <a:p>
                      <a:pPr algn="ctr"/>
                      <a:endParaRPr lang="en-US" dirty="0">
                        <a:solidFill>
                          <a:schemeClr val="tx1"/>
                        </a:solidFill>
                      </a:endParaRPr>
                    </a:p>
                  </a:txBody>
                  <a:tcPr anchor="ctr"/>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dirty="0" smtClean="0"/>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t-BR" sz="1300" kern="1200" dirty="0" smtClean="0">
                          <a:solidFill>
                            <a:schemeClr val="dk1"/>
                          </a:solidFill>
                          <a:effectLst/>
                          <a:latin typeface="Courier New"/>
                          <a:ea typeface="+mn-ea"/>
                          <a:cs typeface="Courier New"/>
                        </a:rPr>
                        <a:t>[Pl3 Pl1] [Sf3 Sf4] [Pl1 Pl2] [Sf4 Sf3] [Pl1 Pl2]</a:t>
                      </a:r>
                      <a:endParaRPr lang="pt-BR" sz="1300" dirty="0" smtClean="0">
                        <a:effectLst/>
                        <a:latin typeface="Courier New"/>
                        <a:cs typeface="Courier New"/>
                      </a:endParaRPr>
                    </a:p>
                  </a:txBody>
                  <a:tcPr marL="76200" marR="76200" marT="38100" marB="38100" anchor="ctr"/>
                </a:tc>
                <a:tc>
                  <a:txBody>
                    <a:bodyPr/>
                    <a:lstStyle/>
                    <a:p>
                      <a:pPr algn="l"/>
                      <a:r>
                        <a:rPr lang="en-US" sz="1300" dirty="0" smtClean="0">
                          <a:latin typeface="+mj-lt"/>
                        </a:rPr>
                        <a:t>NI</a:t>
                      </a:r>
                      <a:endParaRPr lang="en-US" sz="1300" dirty="0">
                        <a:latin typeface="+mj-lt"/>
                      </a:endParaRPr>
                    </a:p>
                  </a:txBody>
                  <a:tcPr marL="76200" marR="76200" marT="38100" marB="38100" anchor="ctr"/>
                </a:tc>
                <a:tc>
                  <a:txBody>
                    <a:bodyPr/>
                    <a:lstStyle/>
                    <a:p>
                      <a:pPr algn="ctr"/>
                      <a:r>
                        <a:rPr lang="en-US" sz="1300" dirty="0" smtClean="0">
                          <a:solidFill>
                            <a:srgbClr val="0000FF"/>
                          </a:solidFill>
                        </a:rPr>
                        <a:t>+6.45</a:t>
                      </a:r>
                      <a:endParaRPr lang="en-US" sz="1300" dirty="0">
                        <a:solidFill>
                          <a:srgbClr val="0000FF"/>
                        </a:solidFill>
                      </a:endParaRPr>
                    </a:p>
                  </a:txBody>
                  <a:tcPr marL="76200" marR="76200" marT="38100" marB="38100" anchor="ctr"/>
                </a:tc>
                <a:tc>
                  <a:txBody>
                    <a:bodyPr/>
                    <a:lstStyle/>
                    <a:p>
                      <a:pPr algn="ctr"/>
                      <a:r>
                        <a:rPr lang="en-US" sz="1300" dirty="0" smtClean="0"/>
                        <a:t>0.085.</a:t>
                      </a:r>
                      <a:endParaRPr lang="en-US" sz="1300" dirty="0"/>
                    </a:p>
                  </a:txBody>
                  <a:tcPr marL="76200" marR="76200" marT="38100" marB="38100" anchor="ctr"/>
                </a:tc>
              </a:tr>
              <a:tr h="309033">
                <a:tc rowSpan="2">
                  <a:txBody>
                    <a:bodyPr/>
                    <a:lstStyle/>
                    <a:p>
                      <a:pPr algn="ctr"/>
                      <a:r>
                        <a:rPr lang="en-US" sz="1300" dirty="0" smtClean="0"/>
                        <a:t>Speeding</a:t>
                      </a:r>
                      <a:endParaRPr lang="en-US" sz="1300" dirty="0"/>
                    </a:p>
                  </a:txBody>
                  <a:tcPr marL="76200" marR="76200" marT="38100" marB="38100" anchor="ctr"/>
                </a:tc>
                <a:tc rowSpan="2">
                  <a:txBody>
                    <a:bodyPr/>
                    <a:lstStyle/>
                    <a:p>
                      <a:pPr algn="l"/>
                      <a:r>
                        <a:rPr lang="en-US" sz="1300" dirty="0" smtClean="0"/>
                        <a:t>Viewing at faster than default, slowing down for important content</a:t>
                      </a:r>
                      <a:endParaRPr lang="en-US" sz="1300" dirty="0"/>
                    </a:p>
                  </a:txBody>
                  <a:tcPr marL="76200" marR="76200" marT="38100" marB="38100" anchor="ctr"/>
                </a:tc>
                <a:tc>
                  <a:txBody>
                    <a:bodyPr/>
                    <a:lstStyle/>
                    <a:p>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Rd [Pl1 Pl2] </a:t>
                      </a:r>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Pl3</a:t>
                      </a:r>
                      <a:endParaRPr lang="pt-BR" sz="1300" dirty="0">
                        <a:effectLst/>
                        <a:latin typeface="Courier New"/>
                        <a:cs typeface="Courier New"/>
                      </a:endParaRPr>
                    </a:p>
                  </a:txBody>
                  <a:tcPr marL="76200" marR="76200" marT="38100" marB="38100" anchor="ctr"/>
                </a:tc>
                <a:tc>
                  <a:txBody>
                    <a:bodyPr/>
                    <a:lstStyle/>
                    <a:p>
                      <a:pPr algn="l"/>
                      <a:r>
                        <a:rPr lang="en-US" sz="1300" dirty="0" smtClean="0">
                          <a:latin typeface="+mj-lt"/>
                        </a:rPr>
                        <a:t>FMB</a:t>
                      </a:r>
                      <a:endParaRPr lang="en-US" sz="1300" dirty="0">
                        <a:latin typeface="+mj-lt"/>
                      </a:endParaRPr>
                    </a:p>
                  </a:txBody>
                  <a:tcPr marL="76200" marR="76200" marT="38100" marB="38100" anchor="ctr"/>
                </a:tc>
                <a:tc>
                  <a:txBody>
                    <a:bodyPr/>
                    <a:lstStyle/>
                    <a:p>
                      <a:pPr algn="ctr"/>
                      <a:r>
                        <a:rPr lang="en-US" sz="1300" dirty="0" smtClean="0">
                          <a:solidFill>
                            <a:srgbClr val="0000FF"/>
                          </a:solidFill>
                        </a:rPr>
                        <a:t>+9.30</a:t>
                      </a:r>
                      <a:endParaRPr lang="en-US" sz="1300" dirty="0"/>
                    </a:p>
                  </a:txBody>
                  <a:tcPr marL="76200" marR="76200" marT="38100" marB="38100" anchor="ctr"/>
                </a:tc>
                <a:tc>
                  <a:txBody>
                    <a:bodyPr/>
                    <a:lstStyle/>
                    <a:p>
                      <a:pPr algn="ctr"/>
                      <a:r>
                        <a:rPr lang="en-US" sz="1300" dirty="0" smtClean="0"/>
                        <a:t>0.039*</a:t>
                      </a:r>
                      <a:endParaRPr lang="en-US" sz="1300" dirty="0"/>
                    </a:p>
                  </a:txBody>
                  <a:tcPr marL="76200" marR="76200" marT="38100" marB="38100" anchor="ctr"/>
                </a:tc>
              </a:tr>
              <a:tr h="368722">
                <a:tc vMerge="1">
                  <a:txBody>
                    <a:bodyPr/>
                    <a:lstStyle/>
                    <a:p>
                      <a:pPr algn="ctr"/>
                      <a:endParaRPr lang="en-US" dirty="0"/>
                    </a:p>
                  </a:txBody>
                  <a:tcPr anchor="ctr"/>
                </a:tc>
                <a:tc vMerge="1">
                  <a:txBody>
                    <a:bodyPr/>
                    <a:lstStyle/>
                    <a:p>
                      <a:pPr algn="ctr"/>
                      <a:endParaRPr lang="en-US" sz="1600" dirty="0"/>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t-BR" sz="1300" kern="1200" dirty="0" smtClean="0">
                          <a:solidFill>
                            <a:schemeClr val="dk1"/>
                          </a:solidFill>
                          <a:effectLst/>
                          <a:latin typeface="Courier New"/>
                          <a:ea typeface="+mn-ea"/>
                          <a:cs typeface="Courier New"/>
                        </a:rPr>
                        <a:t>[Pl1 Rd] </a:t>
                      </a:r>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Pl1 </a:t>
                      </a:r>
                      <a:r>
                        <a:rPr lang="pt-BR" sz="1300" kern="1200" dirty="0" err="1" smtClean="0">
                          <a:solidFill>
                            <a:schemeClr val="dk1"/>
                          </a:solidFill>
                          <a:effectLst/>
                          <a:latin typeface="Courier New"/>
                          <a:ea typeface="+mn-ea"/>
                          <a:cs typeface="Courier New"/>
                        </a:rPr>
                        <a:t>Rf</a:t>
                      </a:r>
                      <a:r>
                        <a:rPr lang="pt-BR" sz="1300" kern="1200" dirty="0" smtClean="0">
                          <a:solidFill>
                            <a:schemeClr val="dk1"/>
                          </a:solidFill>
                          <a:effectLst/>
                          <a:latin typeface="Courier New"/>
                          <a:ea typeface="+mn-ea"/>
                          <a:cs typeface="Courier New"/>
                        </a:rPr>
                        <a:t> Rd</a:t>
                      </a:r>
                      <a:endParaRPr lang="pt-BR" sz="1300" dirty="0" smtClean="0">
                        <a:effectLst/>
                        <a:latin typeface="Courier New"/>
                        <a:cs typeface="Courier New"/>
                      </a:endParaRPr>
                    </a:p>
                  </a:txBody>
                  <a:tcPr marL="76200" marR="76200" marT="38100" marB="38100" anchor="ctr"/>
                </a:tc>
                <a:tc>
                  <a:txBody>
                    <a:bodyPr/>
                    <a:lstStyle/>
                    <a:p>
                      <a:pPr algn="l"/>
                      <a:r>
                        <a:rPr lang="en-US" sz="1300" dirty="0" smtClean="0">
                          <a:latin typeface="+mj-lt"/>
                        </a:rPr>
                        <a:t>NI</a:t>
                      </a:r>
                      <a:endParaRPr lang="en-US" sz="1300" dirty="0">
                        <a:latin typeface="+mj-lt"/>
                      </a:endParaRPr>
                    </a:p>
                  </a:txBody>
                  <a:tcPr marL="76200" marR="76200" marT="38100" marB="38100" anchor="ctr"/>
                </a:tc>
                <a:tc>
                  <a:txBody>
                    <a:bodyPr/>
                    <a:lstStyle/>
                    <a:p>
                      <a:pPr algn="ctr"/>
                      <a:r>
                        <a:rPr lang="en-US" sz="1300" dirty="0" smtClean="0">
                          <a:solidFill>
                            <a:srgbClr val="FF0000"/>
                          </a:solidFill>
                        </a:rPr>
                        <a:t>-10.8</a:t>
                      </a:r>
                      <a:endParaRPr lang="en-US" sz="1300" dirty="0">
                        <a:solidFill>
                          <a:srgbClr val="FF0000"/>
                        </a:solidFill>
                      </a:endParaRPr>
                    </a:p>
                  </a:txBody>
                  <a:tcPr marL="76200" marR="76200" marT="38100" marB="38100" anchor="ctr"/>
                </a:tc>
                <a:tc>
                  <a:txBody>
                    <a:bodyPr/>
                    <a:lstStyle/>
                    <a:p>
                      <a:pPr algn="ctr"/>
                      <a:r>
                        <a:rPr lang="en-US" sz="1300" dirty="0" smtClean="0"/>
                        <a:t>0.016*</a:t>
                      </a:r>
                      <a:endParaRPr lang="en-US" sz="1300" dirty="0"/>
                    </a:p>
                  </a:txBody>
                  <a:tcPr marL="76200" marR="76200" marT="38100" marB="38100" anchor="ctr"/>
                </a:tc>
              </a:tr>
            </a:tbl>
          </a:graphicData>
        </a:graphic>
      </p:graphicFrame>
      <p:sp>
        <p:nvSpPr>
          <p:cNvPr id="6" name="Rectangle 5"/>
          <p:cNvSpPr/>
          <p:nvPr/>
        </p:nvSpPr>
        <p:spPr>
          <a:xfrm>
            <a:off x="1672748" y="3230613"/>
            <a:ext cx="825500" cy="1426634"/>
          </a:xfrm>
          <a:prstGeom prst="rect">
            <a:avLst/>
          </a:prstGeom>
          <a:noFill/>
          <a:ln w="19050">
            <a:solidFill>
              <a:srgbClr val="0000F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spTree>
    <p:extLst>
      <p:ext uri="{BB962C8B-B14F-4D97-AF65-F5344CB8AC3E}">
        <p14:creationId xmlns:p14="http://schemas.microsoft.com/office/powerpoint/2010/main" val="14997242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reflecting.pdf"/>
          <p:cNvPicPr>
            <a:picLocks noChangeAspect="1"/>
          </p:cNvPicPr>
          <p:nvPr/>
        </p:nvPicPr>
        <p:blipFill rotWithShape="1">
          <a:blip r:embed="rId2">
            <a:extLst>
              <a:ext uri="{28A0092B-C50C-407E-A947-70E740481C1C}">
                <a14:useLocalDpi xmlns:a14="http://schemas.microsoft.com/office/drawing/2010/main" val="0"/>
              </a:ext>
            </a:extLst>
          </a:blip>
          <a:srcRect t="6074"/>
          <a:stretch/>
        </p:blipFill>
        <p:spPr>
          <a:xfrm>
            <a:off x="2032002" y="1067324"/>
            <a:ext cx="2783417" cy="1322555"/>
          </a:xfrm>
          <a:prstGeom prst="rect">
            <a:avLst/>
          </a:prstGeom>
        </p:spPr>
      </p:pic>
      <p:pic>
        <p:nvPicPr>
          <p:cNvPr id="4" name="Picture 3" descr="revising.pdf"/>
          <p:cNvPicPr>
            <a:picLocks noChangeAspect="1"/>
          </p:cNvPicPr>
          <p:nvPr/>
        </p:nvPicPr>
        <p:blipFill rotWithShape="1">
          <a:blip r:embed="rId3">
            <a:extLst>
              <a:ext uri="{28A0092B-C50C-407E-A947-70E740481C1C}">
                <a14:useLocalDpi xmlns:a14="http://schemas.microsoft.com/office/drawing/2010/main" val="0"/>
              </a:ext>
            </a:extLst>
          </a:blip>
          <a:srcRect t="6074"/>
          <a:stretch/>
        </p:blipFill>
        <p:spPr>
          <a:xfrm>
            <a:off x="5281086" y="1067325"/>
            <a:ext cx="2783417" cy="1322555"/>
          </a:xfrm>
          <a:prstGeom prst="rect">
            <a:avLst/>
          </a:prstGeom>
        </p:spPr>
      </p:pic>
      <p:pic>
        <p:nvPicPr>
          <p:cNvPr id="5" name="Picture 4" descr="skimming2.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4797" y="2496073"/>
            <a:ext cx="2888204" cy="785906"/>
          </a:xfrm>
          <a:prstGeom prst="rect">
            <a:avLst/>
          </a:prstGeom>
        </p:spPr>
      </p:pic>
      <p:pic>
        <p:nvPicPr>
          <p:cNvPr id="11" name="Picture 10" descr="speeding2.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44586" y="2496073"/>
            <a:ext cx="2783417" cy="785906"/>
          </a:xfrm>
          <a:prstGeom prst="rect">
            <a:avLst/>
          </a:prstGeom>
        </p:spPr>
      </p:pic>
      <p:sp>
        <p:nvSpPr>
          <p:cNvPr id="14" name="TextBox 13"/>
          <p:cNvSpPr txBox="1"/>
          <p:nvPr/>
        </p:nvSpPr>
        <p:spPr>
          <a:xfrm>
            <a:off x="2222500" y="2188297"/>
            <a:ext cx="2222500" cy="323165"/>
          </a:xfrm>
          <a:prstGeom prst="rect">
            <a:avLst/>
          </a:prstGeom>
          <a:noFill/>
        </p:spPr>
        <p:txBody>
          <a:bodyPr wrap="square" rtlCol="0">
            <a:spAutoFit/>
          </a:bodyPr>
          <a:lstStyle/>
          <a:p>
            <a:pPr algn="ctr"/>
            <a:r>
              <a:rPr lang="en-US" sz="1500" dirty="0"/>
              <a:t>Reflecting</a:t>
            </a:r>
          </a:p>
        </p:txBody>
      </p:sp>
      <p:sp>
        <p:nvSpPr>
          <p:cNvPr id="15" name="TextBox 14"/>
          <p:cNvSpPr txBox="1"/>
          <p:nvPr/>
        </p:nvSpPr>
        <p:spPr>
          <a:xfrm>
            <a:off x="5524501" y="2188298"/>
            <a:ext cx="2286000" cy="323165"/>
          </a:xfrm>
          <a:prstGeom prst="rect">
            <a:avLst/>
          </a:prstGeom>
          <a:noFill/>
        </p:spPr>
        <p:txBody>
          <a:bodyPr wrap="square" rtlCol="0">
            <a:spAutoFit/>
          </a:bodyPr>
          <a:lstStyle/>
          <a:p>
            <a:pPr algn="ctr"/>
            <a:r>
              <a:rPr lang="en-US" sz="1500" dirty="0"/>
              <a:t>Reviewing</a:t>
            </a:r>
          </a:p>
        </p:txBody>
      </p:sp>
      <p:sp>
        <p:nvSpPr>
          <p:cNvPr id="16" name="TextBox 15"/>
          <p:cNvSpPr txBox="1"/>
          <p:nvPr/>
        </p:nvSpPr>
        <p:spPr>
          <a:xfrm>
            <a:off x="2286000" y="3099323"/>
            <a:ext cx="2095500" cy="323165"/>
          </a:xfrm>
          <a:prstGeom prst="rect">
            <a:avLst/>
          </a:prstGeom>
          <a:noFill/>
        </p:spPr>
        <p:txBody>
          <a:bodyPr wrap="square" rtlCol="0">
            <a:spAutoFit/>
          </a:bodyPr>
          <a:lstStyle/>
          <a:p>
            <a:pPr algn="ctr"/>
            <a:r>
              <a:rPr lang="en-US" sz="1500" dirty="0"/>
              <a:t>Skimming</a:t>
            </a:r>
          </a:p>
        </p:txBody>
      </p:sp>
      <p:sp>
        <p:nvSpPr>
          <p:cNvPr id="17" name="TextBox 16"/>
          <p:cNvSpPr txBox="1"/>
          <p:nvPr/>
        </p:nvSpPr>
        <p:spPr>
          <a:xfrm>
            <a:off x="5524501" y="3131074"/>
            <a:ext cx="2159000" cy="323165"/>
          </a:xfrm>
          <a:prstGeom prst="rect">
            <a:avLst/>
          </a:prstGeom>
          <a:noFill/>
        </p:spPr>
        <p:txBody>
          <a:bodyPr wrap="square" rtlCol="0">
            <a:spAutoFit/>
          </a:bodyPr>
          <a:lstStyle/>
          <a:p>
            <a:pPr algn="ctr"/>
            <a:r>
              <a:rPr lang="en-US" sz="1500" dirty="0"/>
              <a:t>Speeding</a:t>
            </a:r>
          </a:p>
        </p:txBody>
      </p:sp>
      <p:sp>
        <p:nvSpPr>
          <p:cNvPr id="2" name="Title 1"/>
          <p:cNvSpPr>
            <a:spLocks noGrp="1"/>
          </p:cNvSpPr>
          <p:nvPr>
            <p:ph type="title"/>
          </p:nvPr>
        </p:nvSpPr>
        <p:spPr/>
        <p:txBody>
          <a:bodyPr>
            <a:normAutofit/>
          </a:bodyPr>
          <a:lstStyle/>
          <a:p>
            <a:r>
              <a:rPr lang="en-US" dirty="0" smtClean="0">
                <a:solidFill>
                  <a:srgbClr val="000000"/>
                </a:solidFill>
              </a:rPr>
              <a:t>Identifying Behavioral Motifs (SPM)</a:t>
            </a:r>
            <a:endParaRPr lang="en-US" dirty="0"/>
          </a:p>
        </p:txBody>
      </p:sp>
      <p:sp>
        <p:nvSpPr>
          <p:cNvPr id="13" name="Content Placeholder 2"/>
          <p:cNvSpPr>
            <a:spLocks noGrp="1"/>
          </p:cNvSpPr>
          <p:nvPr>
            <p:ph idx="1"/>
          </p:nvPr>
        </p:nvSpPr>
        <p:spPr>
          <a:xfrm>
            <a:off x="1651001" y="3532030"/>
            <a:ext cx="6921500" cy="1958546"/>
          </a:xfrm>
        </p:spPr>
        <p:txBody>
          <a:bodyPr anchor="t">
            <a:normAutofit fontScale="92500"/>
          </a:bodyPr>
          <a:lstStyle/>
          <a:p>
            <a:r>
              <a:rPr lang="en-US" sz="2000" dirty="0">
                <a:solidFill>
                  <a:srgbClr val="0070C0"/>
                </a:solidFill>
              </a:rPr>
              <a:t>Lengths are important to include in frameworks</a:t>
            </a:r>
            <a:endParaRPr lang="en-US" dirty="0">
              <a:solidFill>
                <a:srgbClr val="0070C0"/>
              </a:solidFill>
            </a:endParaRPr>
          </a:p>
          <a:p>
            <a:pPr lvl="1"/>
            <a:r>
              <a:rPr lang="en-US" sz="1500" dirty="0"/>
              <a:t>Reviewing and skimming cannot be identified without them</a:t>
            </a:r>
          </a:p>
          <a:p>
            <a:pPr lvl="1"/>
            <a:endParaRPr lang="en-US" sz="1500" dirty="0"/>
          </a:p>
          <a:p>
            <a:r>
              <a:rPr lang="en-US" dirty="0" smtClean="0">
                <a:solidFill>
                  <a:srgbClr val="0070C0"/>
                </a:solidFill>
              </a:rPr>
              <a:t>Correlations</a:t>
            </a:r>
            <a:r>
              <a:rPr lang="en-US" dirty="0" smtClean="0"/>
              <a:t> dispel ambiguity around </a:t>
            </a:r>
            <a:r>
              <a:rPr lang="en-US" dirty="0" smtClean="0">
                <a:solidFill>
                  <a:srgbClr val="0070C0"/>
                </a:solidFill>
              </a:rPr>
              <a:t>effective behaviors</a:t>
            </a:r>
          </a:p>
          <a:p>
            <a:pPr lvl="1"/>
            <a:r>
              <a:rPr lang="en-US" dirty="0" smtClean="0"/>
              <a:t>E.g., revising: </a:t>
            </a:r>
            <a:r>
              <a:rPr lang="en-US" dirty="0" smtClean="0">
                <a:solidFill>
                  <a:srgbClr val="0070C0"/>
                </a:solidFill>
              </a:rPr>
              <a:t>reinforcement</a:t>
            </a:r>
            <a:r>
              <a:rPr lang="en-US" dirty="0" smtClean="0"/>
              <a:t> or </a:t>
            </a:r>
            <a:r>
              <a:rPr lang="en-US" dirty="0" smtClean="0">
                <a:solidFill>
                  <a:srgbClr val="0070C0"/>
                </a:solidFill>
              </a:rPr>
              <a:t>confusion</a:t>
            </a:r>
            <a:r>
              <a:rPr lang="en-US" dirty="0" smtClean="0"/>
              <a:t>? (usually the former)</a:t>
            </a:r>
          </a:p>
          <a:p>
            <a:pPr lvl="1"/>
            <a:r>
              <a:rPr lang="en-US" dirty="0" smtClean="0"/>
              <a:t>But this varies from </a:t>
            </a:r>
            <a:r>
              <a:rPr lang="en-US" dirty="0" smtClean="0">
                <a:solidFill>
                  <a:srgbClr val="0070C0"/>
                </a:solidFill>
              </a:rPr>
              <a:t>course to course</a:t>
            </a:r>
          </a:p>
        </p:txBody>
      </p:sp>
    </p:spTree>
    <p:extLst>
      <p:ext uri="{BB962C8B-B14F-4D97-AF65-F5344CB8AC3E}">
        <p14:creationId xmlns:p14="http://schemas.microsoft.com/office/powerpoint/2010/main" val="84995533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761915" y="3456999"/>
            <a:ext cx="3366245" cy="1412240"/>
            <a:chOff x="729996" y="4254722"/>
            <a:chExt cx="4039494" cy="1694688"/>
          </a:xfrm>
        </p:grpSpPr>
        <p:pic>
          <p:nvPicPr>
            <p:cNvPr id="12" name="Picture 11" descr="Untitl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996" y="4254722"/>
              <a:ext cx="1975104" cy="1694688"/>
            </a:xfrm>
            <a:prstGeom prst="rect">
              <a:avLst/>
            </a:prstGeom>
            <a:solidFill>
              <a:schemeClr val="bg1"/>
            </a:solidFill>
          </p:spPr>
        </p:pic>
        <p:pic>
          <p:nvPicPr>
            <p:cNvPr id="13" name="Picture 12" descr="Untitled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1084" y="4254722"/>
              <a:ext cx="1938406" cy="1694688"/>
            </a:xfrm>
            <a:prstGeom prst="rect">
              <a:avLst/>
            </a:prstGeom>
            <a:solidFill>
              <a:schemeClr val="bg1"/>
            </a:solidFill>
          </p:spPr>
        </p:pic>
      </p:gr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7593" y="3387208"/>
            <a:ext cx="3107543" cy="1864526"/>
          </a:xfrm>
          <a:prstGeom prst="rect">
            <a:avLst/>
          </a:prstGeom>
        </p:spPr>
      </p:pic>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l="66762" t="29559" r="5750" b="42763"/>
          <a:stretch/>
        </p:blipFill>
        <p:spPr>
          <a:xfrm>
            <a:off x="7711803" y="3962308"/>
            <a:ext cx="825023" cy="498452"/>
          </a:xfrm>
          <a:prstGeom prst="rect">
            <a:avLst/>
          </a:prstGeom>
        </p:spPr>
      </p:pic>
      <p:cxnSp>
        <p:nvCxnSpPr>
          <p:cNvPr id="17" name="Straight Arrow Connector 16"/>
          <p:cNvCxnSpPr/>
          <p:nvPr/>
        </p:nvCxnSpPr>
        <p:spPr>
          <a:xfrm>
            <a:off x="7628698" y="3399386"/>
            <a:ext cx="0" cy="1587372"/>
          </a:xfrm>
          <a:prstGeom prst="straightConnector1">
            <a:avLst/>
          </a:prstGeom>
          <a:ln w="25400">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5607593" y="3106228"/>
            <a:ext cx="3107543" cy="323165"/>
          </a:xfrm>
          <a:prstGeom prst="rect">
            <a:avLst/>
          </a:prstGeom>
          <a:noFill/>
        </p:spPr>
        <p:txBody>
          <a:bodyPr wrap="square" rtlCol="0">
            <a:spAutoFit/>
          </a:bodyPr>
          <a:lstStyle/>
          <a:p>
            <a:pPr algn="ctr"/>
            <a:r>
              <a:rPr lang="en-US" sz="1500" b="1"/>
              <a:t>Corporate Training</a:t>
            </a:r>
          </a:p>
        </p:txBody>
      </p:sp>
      <p:sp>
        <p:nvSpPr>
          <p:cNvPr id="21" name="TextBox 20"/>
          <p:cNvSpPr txBox="1"/>
          <p:nvPr/>
        </p:nvSpPr>
        <p:spPr>
          <a:xfrm>
            <a:off x="2020618" y="3132349"/>
            <a:ext cx="3107543" cy="323165"/>
          </a:xfrm>
          <a:prstGeom prst="rect">
            <a:avLst/>
          </a:prstGeom>
          <a:noFill/>
        </p:spPr>
        <p:txBody>
          <a:bodyPr wrap="square" rtlCol="0">
            <a:spAutoFit/>
          </a:bodyPr>
          <a:lstStyle/>
          <a:p>
            <a:pPr algn="ctr"/>
            <a:r>
              <a:rPr lang="en-US" sz="1500" b="1" dirty="0"/>
              <a:t>Massive Open Online Courses</a:t>
            </a:r>
          </a:p>
        </p:txBody>
      </p:sp>
      <p:sp>
        <p:nvSpPr>
          <p:cNvPr id="22" name="TextBox 21"/>
          <p:cNvSpPr txBox="1"/>
          <p:nvPr/>
        </p:nvSpPr>
        <p:spPr>
          <a:xfrm>
            <a:off x="1651001" y="4865914"/>
            <a:ext cx="1861820" cy="323165"/>
          </a:xfrm>
          <a:prstGeom prst="rect">
            <a:avLst/>
          </a:prstGeom>
          <a:noFill/>
        </p:spPr>
        <p:txBody>
          <a:bodyPr wrap="square" rtlCol="0">
            <a:spAutoFit/>
          </a:bodyPr>
          <a:lstStyle/>
          <a:p>
            <a:pPr algn="ctr"/>
            <a:r>
              <a:rPr lang="en-US" sz="1500"/>
              <a:t>Full course</a:t>
            </a:r>
            <a:endParaRPr lang="en-US" sz="1500" dirty="0"/>
          </a:p>
        </p:txBody>
      </p:sp>
      <p:sp>
        <p:nvSpPr>
          <p:cNvPr id="23" name="TextBox 22"/>
          <p:cNvSpPr txBox="1"/>
          <p:nvPr/>
        </p:nvSpPr>
        <p:spPr>
          <a:xfrm>
            <a:off x="3407834" y="4872518"/>
            <a:ext cx="1861820" cy="323165"/>
          </a:xfrm>
          <a:prstGeom prst="rect">
            <a:avLst/>
          </a:prstGeom>
          <a:noFill/>
        </p:spPr>
        <p:txBody>
          <a:bodyPr wrap="square" rtlCol="0">
            <a:spAutoFit/>
          </a:bodyPr>
          <a:lstStyle/>
          <a:p>
            <a:pPr algn="ctr"/>
            <a:r>
              <a:rPr lang="en-US" sz="1500"/>
              <a:t>First two weeks</a:t>
            </a:r>
            <a:endParaRPr lang="en-US" sz="1500" dirty="0"/>
          </a:p>
        </p:txBody>
      </p:sp>
      <p:sp>
        <p:nvSpPr>
          <p:cNvPr id="2" name="Title 1"/>
          <p:cNvSpPr>
            <a:spLocks noGrp="1"/>
          </p:cNvSpPr>
          <p:nvPr>
            <p:ph type="title"/>
          </p:nvPr>
        </p:nvSpPr>
        <p:spPr>
          <a:xfrm>
            <a:off x="1423599" y="116964"/>
            <a:ext cx="6572250" cy="475830"/>
          </a:xfrm>
        </p:spPr>
        <p:txBody>
          <a:bodyPr>
            <a:normAutofit fontScale="90000"/>
          </a:bodyPr>
          <a:lstStyle/>
          <a:p>
            <a:r>
              <a:rPr lang="en-US" sz="3200" dirty="0"/>
              <a:t>Behavior-Based Outcome Prediction</a:t>
            </a:r>
          </a:p>
        </p:txBody>
      </p:sp>
      <p:sp>
        <p:nvSpPr>
          <p:cNvPr id="3" name="Content Placeholder 2"/>
          <p:cNvSpPr>
            <a:spLocks noGrp="1"/>
          </p:cNvSpPr>
          <p:nvPr>
            <p:ph idx="1"/>
          </p:nvPr>
        </p:nvSpPr>
        <p:spPr>
          <a:xfrm>
            <a:off x="1651000" y="870524"/>
            <a:ext cx="6858000" cy="2353711"/>
          </a:xfrm>
        </p:spPr>
        <p:txBody>
          <a:bodyPr>
            <a:normAutofit lnSpcReduction="10000"/>
          </a:bodyPr>
          <a:lstStyle/>
          <a:p>
            <a:r>
              <a:rPr lang="en-US" dirty="0" smtClean="0"/>
              <a:t>Representing clickstream behavior</a:t>
            </a:r>
          </a:p>
          <a:p>
            <a:pPr lvl="1"/>
            <a:r>
              <a:rPr lang="en-US" dirty="0" smtClean="0">
                <a:solidFill>
                  <a:srgbClr val="0070C0"/>
                </a:solidFill>
              </a:rPr>
              <a:t>Aggregate quantities</a:t>
            </a:r>
            <a:r>
              <a:rPr lang="en-US" dirty="0" smtClean="0"/>
              <a:t>: Completion rate, time spent, </a:t>
            </a:r>
            <a:r>
              <a:rPr lang="en-US" dirty="0" smtClean="0">
                <a:solidFill>
                  <a:srgbClr val="0070C0"/>
                </a:solidFill>
              </a:rPr>
              <a:t>engagement</a:t>
            </a:r>
            <a:r>
              <a:rPr lang="en-US" dirty="0" smtClean="0"/>
              <a:t>, ...</a:t>
            </a:r>
            <a:endParaRPr lang="en-US" dirty="0" smtClean="0">
              <a:solidFill>
                <a:srgbClr val="0070C0"/>
              </a:solidFill>
            </a:endParaRPr>
          </a:p>
          <a:p>
            <a:pPr lvl="1"/>
            <a:r>
              <a:rPr lang="en-US" dirty="0" smtClean="0">
                <a:solidFill>
                  <a:srgbClr val="0070C0"/>
                </a:solidFill>
              </a:rPr>
              <a:t>Sequences</a:t>
            </a:r>
            <a:r>
              <a:rPr lang="en-US" dirty="0" smtClean="0"/>
              <a:t> of events, lengths/durations, and/or positions</a:t>
            </a:r>
          </a:p>
          <a:p>
            <a:pPr lvl="1"/>
            <a:endParaRPr lang="en-US" dirty="0" smtClean="0"/>
          </a:p>
          <a:p>
            <a:r>
              <a:rPr lang="en-US" dirty="0">
                <a:solidFill>
                  <a:srgbClr val="0070C0"/>
                </a:solidFill>
              </a:rPr>
              <a:t>E</a:t>
            </a:r>
            <a:r>
              <a:rPr lang="en-US" dirty="0" smtClean="0">
                <a:solidFill>
                  <a:srgbClr val="0070C0"/>
                </a:solidFill>
              </a:rPr>
              <a:t>arly detection</a:t>
            </a:r>
            <a:r>
              <a:rPr lang="en-US" dirty="0" smtClean="0"/>
              <a:t> of outcomes from behavior</a:t>
            </a:r>
          </a:p>
          <a:p>
            <a:pPr lvl="1"/>
            <a:r>
              <a:rPr lang="en-US" dirty="0" smtClean="0">
                <a:solidFill>
                  <a:schemeClr val="tx1"/>
                </a:solidFill>
              </a:rPr>
              <a:t>E.g., </a:t>
            </a:r>
            <a:r>
              <a:rPr lang="en-US" dirty="0" smtClean="0">
                <a:solidFill>
                  <a:srgbClr val="0070C0"/>
                </a:solidFill>
              </a:rPr>
              <a:t>85</a:t>
            </a:r>
            <a:r>
              <a:rPr lang="en-US" dirty="0">
                <a:solidFill>
                  <a:srgbClr val="0070C0"/>
                </a:solidFill>
              </a:rPr>
              <a:t>% AUC </a:t>
            </a:r>
            <a:r>
              <a:rPr lang="en-US" dirty="0">
                <a:solidFill>
                  <a:schemeClr val="tx1"/>
                </a:solidFill>
              </a:rPr>
              <a:t>in predicting P/F </a:t>
            </a:r>
            <a:r>
              <a:rPr lang="en-US" dirty="0" smtClean="0">
                <a:solidFill>
                  <a:schemeClr val="tx1"/>
                </a:solidFill>
              </a:rPr>
              <a:t>within first ten days</a:t>
            </a:r>
          </a:p>
        </p:txBody>
      </p:sp>
      <p:sp>
        <p:nvSpPr>
          <p:cNvPr id="19" name="Footer Placeholder 3"/>
          <p:cNvSpPr>
            <a:spLocks noGrp="1"/>
          </p:cNvSpPr>
          <p:nvPr>
            <p:ph type="ftr" sz="quarter" idx="11"/>
          </p:nvPr>
        </p:nvSpPr>
        <p:spPr>
          <a:xfrm>
            <a:off x="3873500" y="5296613"/>
            <a:ext cx="2413000" cy="304271"/>
          </a:xfrm>
        </p:spPr>
        <p:txBody>
          <a:bodyPr/>
          <a:lstStyle/>
          <a:p>
            <a:r>
              <a:rPr lang="en-US" dirty="0" smtClean="0"/>
              <a:t>© 2016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solidFill>
                  <a:prstClr val="black">
                    <a:lumMod val="50000"/>
                    <a:lumOff val="50000"/>
                  </a:prstClr>
                </a:solidFill>
              </a:rPr>
              <a:pPr/>
              <a:t>29</a:t>
            </a:fld>
            <a:endParaRPr lang="en-US" dirty="0">
              <a:solidFill>
                <a:prstClr val="black">
                  <a:lumMod val="50000"/>
                  <a:lumOff val="50000"/>
                </a:prstClr>
              </a:solidFill>
            </a:endParaRPr>
          </a:p>
        </p:txBody>
      </p:sp>
      <p:sp>
        <p:nvSpPr>
          <p:cNvPr id="6" name="TextBox 5"/>
          <p:cNvSpPr txBox="1"/>
          <p:nvPr/>
        </p:nvSpPr>
        <p:spPr>
          <a:xfrm>
            <a:off x="2817715" y="5189801"/>
            <a:ext cx="1394869" cy="323165"/>
          </a:xfrm>
          <a:prstGeom prst="rect">
            <a:avLst/>
          </a:prstGeom>
          <a:noFill/>
        </p:spPr>
        <p:txBody>
          <a:bodyPr wrap="none" rtlCol="0">
            <a:spAutoFit/>
          </a:bodyPr>
          <a:lstStyle/>
          <a:p>
            <a:r>
              <a:rPr lang="en-US" sz="1500" i="1"/>
              <a:t>INFOCOM 2015</a:t>
            </a:r>
          </a:p>
        </p:txBody>
      </p:sp>
      <p:sp>
        <p:nvSpPr>
          <p:cNvPr id="18" name="TextBox 17"/>
          <p:cNvSpPr txBox="1"/>
          <p:nvPr/>
        </p:nvSpPr>
        <p:spPr>
          <a:xfrm>
            <a:off x="6562468" y="5214486"/>
            <a:ext cx="1394869" cy="323165"/>
          </a:xfrm>
          <a:prstGeom prst="rect">
            <a:avLst/>
          </a:prstGeom>
          <a:noFill/>
        </p:spPr>
        <p:txBody>
          <a:bodyPr wrap="none" rtlCol="0">
            <a:spAutoFit/>
          </a:bodyPr>
          <a:lstStyle/>
          <a:p>
            <a:r>
              <a:rPr lang="en-US" sz="1500" i="1" dirty="0"/>
              <a:t>INFOCOM 2017</a:t>
            </a:r>
          </a:p>
        </p:txBody>
      </p:sp>
    </p:spTree>
    <p:extLst>
      <p:ext uri="{BB962C8B-B14F-4D97-AF65-F5344CB8AC3E}">
        <p14:creationId xmlns:p14="http://schemas.microsoft.com/office/powerpoint/2010/main" val="1394561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5898" y="147670"/>
            <a:ext cx="9581116" cy="1600438"/>
          </a:xfrm>
          <a:prstGeom prst="rect">
            <a:avLst/>
          </a:prstGeom>
        </p:spPr>
        <p:txBody>
          <a:bodyPr wrap="square">
            <a:spAutoFit/>
          </a:bodyPr>
          <a:lstStyle/>
          <a:p>
            <a:r>
              <a:rPr lang="en-US" sz="1400" b="1" dirty="0" smtClean="0">
                <a:latin typeface=""/>
              </a:rPr>
              <a:t>Metrics</a:t>
            </a:r>
            <a:r>
              <a:rPr lang="en-US" sz="1400" b="1" dirty="0">
                <a:latin typeface=""/>
              </a:rPr>
              <a:t>. </a:t>
            </a:r>
            <a:endParaRPr lang="en-US" sz="1400" b="1" dirty="0" smtClean="0">
              <a:latin typeface=""/>
            </a:endParaRPr>
          </a:p>
          <a:p>
            <a:r>
              <a:rPr lang="en-US" sz="1400" dirty="0" smtClean="0">
                <a:latin typeface=""/>
              </a:rPr>
              <a:t>We </a:t>
            </a:r>
            <a:r>
              <a:rPr lang="en-US" sz="1400" dirty="0">
                <a:latin typeface=""/>
              </a:rPr>
              <a:t>primarily consider AUC (i.e., the area </a:t>
            </a:r>
            <a:r>
              <a:rPr lang="en-US" sz="1400" dirty="0" smtClean="0">
                <a:latin typeface=""/>
              </a:rPr>
              <a:t>under the </a:t>
            </a:r>
            <a:r>
              <a:rPr lang="en-US" sz="1400" dirty="0">
                <a:latin typeface=""/>
              </a:rPr>
              <a:t>ROC curve) and Type II error (i.e., fraction of fails that</a:t>
            </a:r>
          </a:p>
          <a:p>
            <a:r>
              <a:rPr lang="en-US" sz="1400" dirty="0">
                <a:latin typeface=""/>
              </a:rPr>
              <a:t>are incorrectly predicted as passes) </a:t>
            </a:r>
            <a:r>
              <a:rPr lang="en-US" sz="1400" dirty="0" smtClean="0">
                <a:latin typeface=""/>
              </a:rPr>
              <a:t>, or, (false positives) as </a:t>
            </a:r>
            <a:r>
              <a:rPr lang="en-US" sz="1400" dirty="0">
                <a:latin typeface=""/>
              </a:rPr>
              <a:t>evaluation metrics. </a:t>
            </a:r>
            <a:r>
              <a:rPr lang="en-US" sz="1400" dirty="0" smtClean="0">
                <a:latin typeface=""/>
              </a:rPr>
              <a:t>In practice</a:t>
            </a:r>
            <a:r>
              <a:rPr lang="en-US" sz="1400" dirty="0">
                <a:latin typeface=""/>
              </a:rPr>
              <a:t>, we are interested in identifying learners who are </a:t>
            </a:r>
            <a:r>
              <a:rPr lang="en-US" sz="1400" dirty="0" smtClean="0">
                <a:latin typeface=""/>
              </a:rPr>
              <a:t>at risk </a:t>
            </a:r>
            <a:r>
              <a:rPr lang="en-US" sz="1400" dirty="0">
                <a:latin typeface=""/>
              </a:rPr>
              <a:t>of failing in advance so the instructor can be </a:t>
            </a:r>
            <a:r>
              <a:rPr lang="en-US" sz="1400" dirty="0" smtClean="0">
                <a:latin typeface=""/>
              </a:rPr>
              <a:t>notified; consequently</a:t>
            </a:r>
            <a:r>
              <a:rPr lang="en-US" sz="1400" dirty="0">
                <a:latin typeface=""/>
              </a:rPr>
              <a:t>, we would like a classifier to obtain a </a:t>
            </a:r>
            <a:r>
              <a:rPr lang="en-US" sz="1400" dirty="0" smtClean="0">
                <a:latin typeface=""/>
              </a:rPr>
              <a:t>low Type </a:t>
            </a:r>
            <a:r>
              <a:rPr lang="en-US" sz="1400" dirty="0">
                <a:latin typeface=""/>
              </a:rPr>
              <a:t>II error while maintaining a high AUC, so that </a:t>
            </a:r>
            <a:r>
              <a:rPr lang="en-US" sz="1400" dirty="0" smtClean="0">
                <a:latin typeface=""/>
              </a:rPr>
              <a:t>we correctly </a:t>
            </a:r>
            <a:r>
              <a:rPr lang="en-US" sz="1400" dirty="0">
                <a:latin typeface=""/>
              </a:rPr>
              <a:t>identify the fails while not flagging too many </a:t>
            </a:r>
            <a:r>
              <a:rPr lang="en-US" sz="1400" dirty="0" smtClean="0">
                <a:latin typeface=""/>
              </a:rPr>
              <a:t>passes incorrectly </a:t>
            </a:r>
            <a:r>
              <a:rPr lang="en-US" sz="1400" dirty="0">
                <a:latin typeface=""/>
              </a:rPr>
              <a:t>as fails. For completeness, we also report </a:t>
            </a:r>
            <a:r>
              <a:rPr lang="en-US" sz="1400" dirty="0" smtClean="0">
                <a:latin typeface=""/>
              </a:rPr>
              <a:t>Accuracy (</a:t>
            </a:r>
            <a:r>
              <a:rPr lang="en-US" sz="1400" dirty="0" err="1" smtClean="0">
                <a:latin typeface=""/>
              </a:rPr>
              <a:t>Acc</a:t>
            </a:r>
            <a:r>
              <a:rPr lang="en-US" sz="1400" dirty="0">
                <a:latin typeface=""/>
              </a:rPr>
              <a:t>, i.e., fraction of </a:t>
            </a:r>
            <a:r>
              <a:rPr lang="en-US" sz="1400" dirty="0" smtClean="0">
                <a:latin typeface=""/>
              </a:rPr>
              <a:t>all predictions </a:t>
            </a:r>
            <a:r>
              <a:rPr lang="en-US" sz="1400" dirty="0">
                <a:latin typeface=""/>
              </a:rPr>
              <a:t>that are correct).</a:t>
            </a:r>
            <a:endParaRPr lang="en-US" sz="1400" dirty="0"/>
          </a:p>
        </p:txBody>
      </p:sp>
      <p:sp>
        <p:nvSpPr>
          <p:cNvPr id="4" name="Rectangle 3"/>
          <p:cNvSpPr/>
          <p:nvPr/>
        </p:nvSpPr>
        <p:spPr>
          <a:xfrm>
            <a:off x="275264" y="2076028"/>
            <a:ext cx="9060121" cy="2554545"/>
          </a:xfrm>
          <a:prstGeom prst="rect">
            <a:avLst/>
          </a:prstGeom>
        </p:spPr>
        <p:txBody>
          <a:bodyPr wrap="square">
            <a:spAutoFit/>
          </a:bodyPr>
          <a:lstStyle/>
          <a:p>
            <a:r>
              <a:rPr lang="en-US" sz="1600" b="1" smtClean="0">
                <a:latin typeface=""/>
              </a:rPr>
              <a:t>Cross </a:t>
            </a:r>
            <a:r>
              <a:rPr lang="en-US" sz="1600" b="1" dirty="0">
                <a:latin typeface=""/>
              </a:rPr>
              <a:t>validation.</a:t>
            </a:r>
            <a:r>
              <a:rPr lang="en-US" sz="1600" dirty="0">
                <a:latin typeface=""/>
              </a:rPr>
              <a:t> </a:t>
            </a:r>
            <a:endParaRPr lang="en-US" sz="1600" dirty="0" smtClean="0">
              <a:latin typeface=""/>
            </a:endParaRPr>
          </a:p>
          <a:p>
            <a:r>
              <a:rPr lang="en-US" sz="1600" dirty="0" smtClean="0">
                <a:latin typeface=""/>
              </a:rPr>
              <a:t>For </a:t>
            </a:r>
            <a:r>
              <a:rPr lang="en-US" sz="1600" dirty="0">
                <a:latin typeface=""/>
              </a:rPr>
              <a:t>training and evaluation, we repeatedly</a:t>
            </a:r>
          </a:p>
          <a:p>
            <a:r>
              <a:rPr lang="en-US" sz="1600" dirty="0">
                <a:latin typeface=""/>
              </a:rPr>
              <a:t>(</a:t>
            </a:r>
            <a:r>
              <a:rPr lang="en-US" sz="1600" dirty="0" err="1">
                <a:latin typeface=""/>
              </a:rPr>
              <a:t>i</a:t>
            </a:r>
            <a:r>
              <a:rPr lang="en-US" sz="1600" dirty="0">
                <a:latin typeface=""/>
              </a:rPr>
              <a:t>) divide the dataset randomly into K folds (K = 5) </a:t>
            </a:r>
            <a:r>
              <a:rPr lang="en-US" sz="1600" dirty="0" smtClean="0">
                <a:latin typeface=""/>
              </a:rPr>
              <a:t>stratified such </a:t>
            </a:r>
            <a:r>
              <a:rPr lang="en-US" sz="1600" dirty="0">
                <a:latin typeface=""/>
              </a:rPr>
              <a:t>that each fold has roughly the same proportion </a:t>
            </a:r>
            <a:r>
              <a:rPr lang="en-US" sz="1600" dirty="0" smtClean="0">
                <a:latin typeface=""/>
              </a:rPr>
              <a:t>of</a:t>
            </a:r>
            <a:r>
              <a:rPr lang="zh-CN" altLang="en-US" sz="1600" dirty="0" smtClean="0">
                <a:latin typeface=""/>
              </a:rPr>
              <a:t> </a:t>
            </a:r>
            <a:r>
              <a:rPr lang="en-US" altLang="zh-CN" sz="1600" dirty="0" smtClean="0">
                <a:latin typeface=""/>
              </a:rPr>
              <a:t>classes. </a:t>
            </a:r>
          </a:p>
          <a:p>
            <a:endParaRPr lang="en-US" sz="1600" dirty="0">
              <a:latin typeface=""/>
            </a:endParaRPr>
          </a:p>
          <a:p>
            <a:r>
              <a:rPr lang="en-US" sz="1600" dirty="0"/>
              <a:t> (ii) train and tune the algorithms through </a:t>
            </a:r>
            <a:r>
              <a:rPr lang="en-US" sz="1600" dirty="0" smtClean="0"/>
              <a:t>cross validation</a:t>
            </a:r>
            <a:r>
              <a:rPr lang="en-US" sz="1600" dirty="0"/>
              <a:t> </a:t>
            </a:r>
            <a:r>
              <a:rPr lang="en-US" sz="1600" dirty="0" smtClean="0"/>
              <a:t>on K - 1  </a:t>
            </a:r>
            <a:r>
              <a:rPr lang="en-US" sz="1600" dirty="0"/>
              <a:t>of the folds, choosing the set of </a:t>
            </a:r>
            <a:r>
              <a:rPr lang="en-US" sz="1600" dirty="0" smtClean="0"/>
              <a:t>parameters with </a:t>
            </a:r>
            <a:r>
              <a:rPr lang="en-US" sz="1600" dirty="0"/>
              <a:t>highest average accuracy,7  and </a:t>
            </a:r>
            <a:endParaRPr lang="en-US" sz="1600" dirty="0" smtClean="0"/>
          </a:p>
          <a:p>
            <a:endParaRPr lang="en-US" sz="1600" dirty="0"/>
          </a:p>
          <a:p>
            <a:r>
              <a:rPr lang="en-US" sz="1600" dirty="0" smtClean="0"/>
              <a:t>(</a:t>
            </a:r>
            <a:r>
              <a:rPr lang="en-US" sz="1600" dirty="0"/>
              <a:t>iii) evaluate on </a:t>
            </a:r>
            <a:r>
              <a:rPr lang="en-US" sz="1600" dirty="0" smtClean="0"/>
              <a:t>the holdout </a:t>
            </a:r>
            <a:r>
              <a:rPr lang="en-US" sz="1600" dirty="0"/>
              <a:t>fold, similar to the procedure detailed in [1]. </a:t>
            </a:r>
            <a:r>
              <a:rPr lang="en-US" sz="1600" dirty="0" smtClean="0"/>
              <a:t>The metrics </a:t>
            </a:r>
            <a:r>
              <a:rPr lang="en-US" sz="1600" dirty="0"/>
              <a:t>we report are averaged over several (50 ) runs of </a:t>
            </a:r>
            <a:r>
              <a:rPr lang="en-US" sz="1600" dirty="0" smtClean="0"/>
              <a:t>this procedure</a:t>
            </a:r>
            <a:r>
              <a:rPr lang="en-US" sz="1600" dirty="0"/>
              <a:t>, to obtain a general estimate of quality.</a:t>
            </a:r>
          </a:p>
        </p:txBody>
      </p:sp>
    </p:spTree>
    <p:extLst>
      <p:ext uri="{BB962C8B-B14F-4D97-AF65-F5344CB8AC3E}">
        <p14:creationId xmlns:p14="http://schemas.microsoft.com/office/powerpoint/2010/main" val="18642108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Behavior for Content Analytics</a:t>
            </a:r>
            <a:endParaRPr lang="en-US" dirty="0"/>
          </a:p>
        </p:txBody>
      </p:sp>
      <p:sp>
        <p:nvSpPr>
          <p:cNvPr id="4" name="Footer Placeholder 3"/>
          <p:cNvSpPr>
            <a:spLocks noGrp="1"/>
          </p:cNvSpPr>
          <p:nvPr>
            <p:ph type="ftr" sz="quarter" idx="11"/>
          </p:nvPr>
        </p:nvSpPr>
        <p:spPr/>
        <p:txBody>
          <a:bodyPr/>
          <a:lstStyle/>
          <a:p>
            <a:r>
              <a:rPr lang="en-US" dirty="0" smtClean="0"/>
              <a:t>© 2016 </a:t>
            </a:r>
            <a:r>
              <a:rPr lang="en-US" dirty="0" err="1" smtClean="0"/>
              <a:t>Zoomi</a:t>
            </a:r>
            <a:r>
              <a:rPr lang="en-US" dirty="0" smtClean="0"/>
              <a:t>,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30</a:t>
            </a:fld>
            <a:endParaRPr lang="en-US" dirty="0"/>
          </a:p>
        </p:txBody>
      </p:sp>
      <p:sp>
        <p:nvSpPr>
          <p:cNvPr id="6" name="Octagon 5"/>
          <p:cNvSpPr/>
          <p:nvPr/>
        </p:nvSpPr>
        <p:spPr>
          <a:xfrm>
            <a:off x="6437592" y="1680856"/>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31</a:t>
            </a:r>
          </a:p>
        </p:txBody>
      </p:sp>
      <p:cxnSp>
        <p:nvCxnSpPr>
          <p:cNvPr id="7" name="Straight Connector 6"/>
          <p:cNvCxnSpPr/>
          <p:nvPr/>
        </p:nvCxnSpPr>
        <p:spPr>
          <a:xfrm>
            <a:off x="6813768" y="1844430"/>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Octagon 7"/>
          <p:cNvSpPr/>
          <p:nvPr/>
        </p:nvSpPr>
        <p:spPr>
          <a:xfrm>
            <a:off x="7296048" y="1690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32</a:t>
            </a:r>
          </a:p>
        </p:txBody>
      </p:sp>
      <p:cxnSp>
        <p:nvCxnSpPr>
          <p:cNvPr id="9" name="Straight Connector 8"/>
          <p:cNvCxnSpPr/>
          <p:nvPr/>
        </p:nvCxnSpPr>
        <p:spPr>
          <a:xfrm>
            <a:off x="2525696" y="1858363"/>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Octagon 9"/>
          <p:cNvSpPr/>
          <p:nvPr/>
        </p:nvSpPr>
        <p:spPr>
          <a:xfrm>
            <a:off x="2149519" y="1697467"/>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22</a:t>
            </a:r>
          </a:p>
        </p:txBody>
      </p:sp>
      <p:cxnSp>
        <p:nvCxnSpPr>
          <p:cNvPr id="11" name="Straight Connector 10"/>
          <p:cNvCxnSpPr/>
          <p:nvPr/>
        </p:nvCxnSpPr>
        <p:spPr>
          <a:xfrm>
            <a:off x="7672225" y="1854076"/>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2" name="Octagon 11"/>
          <p:cNvSpPr/>
          <p:nvPr/>
        </p:nvSpPr>
        <p:spPr>
          <a:xfrm>
            <a:off x="5579136" y="168045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30</a:t>
            </a:r>
          </a:p>
        </p:txBody>
      </p:sp>
      <p:cxnSp>
        <p:nvCxnSpPr>
          <p:cNvPr id="13" name="Straight Connector 12"/>
          <p:cNvCxnSpPr/>
          <p:nvPr/>
        </p:nvCxnSpPr>
        <p:spPr>
          <a:xfrm>
            <a:off x="5955314" y="1844027"/>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Octagon 13"/>
          <p:cNvSpPr/>
          <p:nvPr/>
        </p:nvSpPr>
        <p:spPr>
          <a:xfrm>
            <a:off x="4720680" y="1690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29</a:t>
            </a:r>
          </a:p>
        </p:txBody>
      </p:sp>
      <p:cxnSp>
        <p:nvCxnSpPr>
          <p:cNvPr id="15" name="Straight Connector 14"/>
          <p:cNvCxnSpPr/>
          <p:nvPr/>
        </p:nvCxnSpPr>
        <p:spPr>
          <a:xfrm>
            <a:off x="5096856" y="1854076"/>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Octagon 15"/>
          <p:cNvSpPr/>
          <p:nvPr/>
        </p:nvSpPr>
        <p:spPr>
          <a:xfrm>
            <a:off x="3862225" y="1690501"/>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24</a:t>
            </a:r>
          </a:p>
        </p:txBody>
      </p:sp>
      <p:sp>
        <p:nvSpPr>
          <p:cNvPr id="17" name="Octagon 16"/>
          <p:cNvSpPr/>
          <p:nvPr/>
        </p:nvSpPr>
        <p:spPr>
          <a:xfrm>
            <a:off x="3003767" y="1680856"/>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23</a:t>
            </a:r>
          </a:p>
        </p:txBody>
      </p:sp>
      <p:cxnSp>
        <p:nvCxnSpPr>
          <p:cNvPr id="18" name="Straight Connector 17"/>
          <p:cNvCxnSpPr/>
          <p:nvPr/>
        </p:nvCxnSpPr>
        <p:spPr>
          <a:xfrm>
            <a:off x="3379944" y="1844431"/>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651003" y="1858362"/>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20" name="Action Button: Document 19">
            <a:hlinkClick r:id="" action="ppaction://noaction" highlightClick="1"/>
          </p:cNvPr>
          <p:cNvSpPr/>
          <p:nvPr/>
        </p:nvSpPr>
        <p:spPr>
          <a:xfrm>
            <a:off x="3003766" y="1178957"/>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21" name="Straight Connector 20"/>
          <p:cNvCxnSpPr/>
          <p:nvPr/>
        </p:nvCxnSpPr>
        <p:spPr>
          <a:xfrm>
            <a:off x="3189619" y="2106603"/>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flipV="1">
            <a:off x="3190651" y="2346735"/>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5804943" y="2087444"/>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3444910" y="1346050"/>
            <a:ext cx="1942936" cy="297454"/>
          </a:xfrm>
          <a:prstGeom prst="rect">
            <a:avLst/>
          </a:prstGeom>
          <a:noFill/>
        </p:spPr>
        <p:txBody>
          <a:bodyPr wrap="square" rtlCol="0">
            <a:spAutoFit/>
          </a:bodyPr>
          <a:lstStyle/>
          <a:p>
            <a:r>
              <a:rPr lang="en-US" sz="1333" dirty="0"/>
              <a:t>1. Read more than 25 sec</a:t>
            </a:r>
          </a:p>
        </p:txBody>
      </p:sp>
      <p:sp>
        <p:nvSpPr>
          <p:cNvPr id="25" name="TextBox 24"/>
          <p:cNvSpPr txBox="1"/>
          <p:nvPr/>
        </p:nvSpPr>
        <p:spPr>
          <a:xfrm>
            <a:off x="3418533" y="2094607"/>
            <a:ext cx="2661113" cy="271934"/>
          </a:xfrm>
          <a:prstGeom prst="rect">
            <a:avLst/>
          </a:prstGeom>
          <a:noFill/>
        </p:spPr>
        <p:txBody>
          <a:bodyPr wrap="square" rtlCol="0">
            <a:spAutoFit/>
          </a:bodyPr>
          <a:lstStyle/>
          <a:p>
            <a:r>
              <a:rPr lang="en-US" sz="1167" dirty="0"/>
              <a:t>2. Skip forward 5 to 15 slides</a:t>
            </a:r>
          </a:p>
        </p:txBody>
      </p:sp>
      <p:cxnSp>
        <p:nvCxnSpPr>
          <p:cNvPr id="26" name="Straight Connector 25"/>
          <p:cNvCxnSpPr/>
          <p:nvPr/>
        </p:nvCxnSpPr>
        <p:spPr>
          <a:xfrm>
            <a:off x="4242608" y="1843623"/>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27" name="Action Button: Document 26">
            <a:hlinkClick r:id="" action="ppaction://noaction" highlightClick="1"/>
          </p:cNvPr>
          <p:cNvSpPr/>
          <p:nvPr/>
        </p:nvSpPr>
        <p:spPr>
          <a:xfrm>
            <a:off x="5579134" y="1178955"/>
            <a:ext cx="376178" cy="470488"/>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8" name="TextBox 27"/>
          <p:cNvSpPr txBox="1"/>
          <p:nvPr/>
        </p:nvSpPr>
        <p:spPr>
          <a:xfrm>
            <a:off x="5970426" y="1346050"/>
            <a:ext cx="1942936" cy="297454"/>
          </a:xfrm>
          <a:prstGeom prst="rect">
            <a:avLst/>
          </a:prstGeom>
          <a:noFill/>
        </p:spPr>
        <p:txBody>
          <a:bodyPr wrap="square" rtlCol="0">
            <a:spAutoFit/>
          </a:bodyPr>
          <a:lstStyle/>
          <a:p>
            <a:r>
              <a:rPr lang="en-US" sz="1333" dirty="0"/>
              <a:t>3. Read 10 to 25 sec</a:t>
            </a:r>
          </a:p>
        </p:txBody>
      </p:sp>
      <p:sp>
        <p:nvSpPr>
          <p:cNvPr id="29" name="Octagon 28"/>
          <p:cNvSpPr/>
          <p:nvPr/>
        </p:nvSpPr>
        <p:spPr>
          <a:xfrm>
            <a:off x="6459270" y="354973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72</a:t>
            </a:r>
          </a:p>
        </p:txBody>
      </p:sp>
      <p:cxnSp>
        <p:nvCxnSpPr>
          <p:cNvPr id="30" name="Straight Connector 29"/>
          <p:cNvCxnSpPr/>
          <p:nvPr/>
        </p:nvCxnSpPr>
        <p:spPr>
          <a:xfrm>
            <a:off x="6835447" y="3713307"/>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1" name="Octagon 30"/>
          <p:cNvSpPr/>
          <p:nvPr/>
        </p:nvSpPr>
        <p:spPr>
          <a:xfrm>
            <a:off x="7317725" y="355937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73</a:t>
            </a:r>
          </a:p>
        </p:txBody>
      </p:sp>
      <p:cxnSp>
        <p:nvCxnSpPr>
          <p:cNvPr id="32" name="Straight Connector 31"/>
          <p:cNvCxnSpPr/>
          <p:nvPr/>
        </p:nvCxnSpPr>
        <p:spPr>
          <a:xfrm>
            <a:off x="2547374" y="3727240"/>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Octagon 32"/>
          <p:cNvSpPr/>
          <p:nvPr/>
        </p:nvSpPr>
        <p:spPr>
          <a:xfrm>
            <a:off x="2171196" y="3566344"/>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65</a:t>
            </a:r>
          </a:p>
        </p:txBody>
      </p:sp>
      <p:cxnSp>
        <p:nvCxnSpPr>
          <p:cNvPr id="34" name="Straight Connector 33"/>
          <p:cNvCxnSpPr/>
          <p:nvPr/>
        </p:nvCxnSpPr>
        <p:spPr>
          <a:xfrm>
            <a:off x="7693902" y="3722952"/>
            <a:ext cx="482279" cy="403"/>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Octagon 34"/>
          <p:cNvSpPr/>
          <p:nvPr/>
        </p:nvSpPr>
        <p:spPr>
          <a:xfrm>
            <a:off x="5600814" y="354932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71</a:t>
            </a:r>
          </a:p>
        </p:txBody>
      </p:sp>
      <p:cxnSp>
        <p:nvCxnSpPr>
          <p:cNvPr id="36" name="Straight Connector 35"/>
          <p:cNvCxnSpPr/>
          <p:nvPr/>
        </p:nvCxnSpPr>
        <p:spPr>
          <a:xfrm>
            <a:off x="5976990" y="3712903"/>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7" name="Octagon 36"/>
          <p:cNvSpPr/>
          <p:nvPr/>
        </p:nvSpPr>
        <p:spPr>
          <a:xfrm>
            <a:off x="4742357" y="355937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70</a:t>
            </a:r>
          </a:p>
        </p:txBody>
      </p:sp>
      <p:cxnSp>
        <p:nvCxnSpPr>
          <p:cNvPr id="38" name="Straight Connector 37"/>
          <p:cNvCxnSpPr/>
          <p:nvPr/>
        </p:nvCxnSpPr>
        <p:spPr>
          <a:xfrm>
            <a:off x="5118533" y="3722952"/>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Octagon 38"/>
          <p:cNvSpPr/>
          <p:nvPr/>
        </p:nvSpPr>
        <p:spPr>
          <a:xfrm>
            <a:off x="3883902" y="3559378"/>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67</a:t>
            </a:r>
          </a:p>
        </p:txBody>
      </p:sp>
      <p:sp>
        <p:nvSpPr>
          <p:cNvPr id="40" name="Octagon 39"/>
          <p:cNvSpPr/>
          <p:nvPr/>
        </p:nvSpPr>
        <p:spPr>
          <a:xfrm>
            <a:off x="3025445" y="3549733"/>
            <a:ext cx="376177" cy="327950"/>
          </a:xfrm>
          <a:prstGeom prst="oct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7" dirty="0"/>
              <a:t>66</a:t>
            </a:r>
          </a:p>
        </p:txBody>
      </p:sp>
      <p:cxnSp>
        <p:nvCxnSpPr>
          <p:cNvPr id="41" name="Straight Connector 40"/>
          <p:cNvCxnSpPr/>
          <p:nvPr/>
        </p:nvCxnSpPr>
        <p:spPr>
          <a:xfrm>
            <a:off x="3401621" y="3713307"/>
            <a:ext cx="482279" cy="40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1672680" y="3727239"/>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3" name="Action Button: Document 42">
            <a:hlinkClick r:id="" action="ppaction://noaction" highlightClick="1"/>
          </p:cNvPr>
          <p:cNvSpPr/>
          <p:nvPr/>
        </p:nvSpPr>
        <p:spPr>
          <a:xfrm>
            <a:off x="3025443" y="3047832"/>
            <a:ext cx="414766" cy="449763"/>
          </a:xfrm>
          <a:prstGeom prst="actionButtonDocumen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44" name="Straight Connector 43"/>
          <p:cNvCxnSpPr/>
          <p:nvPr/>
        </p:nvCxnSpPr>
        <p:spPr>
          <a:xfrm>
            <a:off x="3211297" y="3975478"/>
            <a:ext cx="3" cy="2592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flipV="1">
            <a:off x="3212329" y="4215612"/>
            <a:ext cx="2632821" cy="19161"/>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V="1">
            <a:off x="5826620" y="3956321"/>
            <a:ext cx="0" cy="27845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440209" y="3215640"/>
            <a:ext cx="1942936" cy="297454"/>
          </a:xfrm>
          <a:prstGeom prst="rect">
            <a:avLst/>
          </a:prstGeom>
          <a:noFill/>
        </p:spPr>
        <p:txBody>
          <a:bodyPr wrap="square" rtlCol="0">
            <a:spAutoFit/>
          </a:bodyPr>
          <a:lstStyle/>
          <a:p>
            <a:r>
              <a:rPr lang="en-US" sz="1333" dirty="0"/>
              <a:t>1. Read 1 to 10 sec</a:t>
            </a:r>
          </a:p>
        </p:txBody>
      </p:sp>
      <p:sp>
        <p:nvSpPr>
          <p:cNvPr id="48" name="TextBox 47"/>
          <p:cNvSpPr txBox="1"/>
          <p:nvPr/>
        </p:nvSpPr>
        <p:spPr>
          <a:xfrm>
            <a:off x="3379944" y="3974798"/>
            <a:ext cx="2661113" cy="271934"/>
          </a:xfrm>
          <a:prstGeom prst="rect">
            <a:avLst/>
          </a:prstGeom>
          <a:noFill/>
        </p:spPr>
        <p:txBody>
          <a:bodyPr wrap="square" rtlCol="0">
            <a:spAutoFit/>
          </a:bodyPr>
          <a:lstStyle/>
          <a:p>
            <a:r>
              <a:rPr lang="en-US" sz="1167" dirty="0"/>
              <a:t>2. Skip forward 5 to 15 slides</a:t>
            </a:r>
          </a:p>
        </p:txBody>
      </p:sp>
      <p:cxnSp>
        <p:nvCxnSpPr>
          <p:cNvPr id="49" name="Straight Connector 48"/>
          <p:cNvCxnSpPr/>
          <p:nvPr/>
        </p:nvCxnSpPr>
        <p:spPr>
          <a:xfrm>
            <a:off x="4264286" y="3712500"/>
            <a:ext cx="482279" cy="403"/>
          </a:xfrm>
          <a:prstGeom prst="line">
            <a:avLst/>
          </a:prstGeom>
          <a:ln w="381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845149" y="3980287"/>
            <a:ext cx="2639479" cy="1631216"/>
          </a:xfrm>
          <a:prstGeom prst="rect">
            <a:avLst/>
          </a:prstGeom>
          <a:noFill/>
        </p:spPr>
        <p:txBody>
          <a:bodyPr wrap="square" rtlCol="0">
            <a:spAutoFit/>
          </a:bodyPr>
          <a:lstStyle/>
          <a:p>
            <a:r>
              <a:rPr lang="en-US" sz="1250" dirty="0"/>
              <a:t>Performing the sequential actions in the Mortgage Life Cycle module (slides 65-90) of (</a:t>
            </a:r>
            <a:r>
              <a:rPr lang="en-US" sz="1250" dirty="0" err="1"/>
              <a:t>i</a:t>
            </a:r>
            <a:r>
              <a:rPr lang="en-US" sz="1250" dirty="0"/>
              <a:t>) spending 1-10 seconds on a slide followed by (ii) skipping forward 5-15 slides five more times will </a:t>
            </a:r>
            <a:r>
              <a:rPr lang="en-US" sz="1250" i="1" dirty="0"/>
              <a:t>improve</a:t>
            </a:r>
            <a:r>
              <a:rPr lang="en-US" sz="1250" dirty="0"/>
              <a:t> the chance of success on Q17 by +3.0%.</a:t>
            </a:r>
          </a:p>
          <a:p>
            <a:endParaRPr lang="en-US" sz="1250" dirty="0"/>
          </a:p>
        </p:txBody>
      </p:sp>
      <p:sp>
        <p:nvSpPr>
          <p:cNvPr id="51" name="Rectangle 50"/>
          <p:cNvSpPr/>
          <p:nvPr/>
        </p:nvSpPr>
        <p:spPr>
          <a:xfrm>
            <a:off x="5874936" y="1963585"/>
            <a:ext cx="2574091" cy="1631216"/>
          </a:xfrm>
          <a:prstGeom prst="rect">
            <a:avLst/>
          </a:prstGeom>
        </p:spPr>
        <p:txBody>
          <a:bodyPr wrap="square">
            <a:spAutoFit/>
          </a:bodyPr>
          <a:lstStyle/>
          <a:p>
            <a:pPr algn="just"/>
            <a:r>
              <a:rPr lang="en-US" sz="1250" dirty="0">
                <a:latin typeface="Calibri" charset="0"/>
                <a:ea typeface="Calibri" charset="0"/>
                <a:cs typeface="Times New Roman" charset="0"/>
              </a:rPr>
              <a:t>Performing the sequential </a:t>
            </a:r>
            <a:r>
              <a:rPr lang="en-US" sz="1250" i="1" dirty="0">
                <a:latin typeface="Calibri" charset="0"/>
                <a:ea typeface="Calibri" charset="0"/>
                <a:cs typeface="Times New Roman" charset="0"/>
              </a:rPr>
              <a:t>skimming</a:t>
            </a:r>
            <a:r>
              <a:rPr lang="en-US" sz="1250" dirty="0">
                <a:latin typeface="Calibri" charset="0"/>
                <a:ea typeface="Calibri" charset="0"/>
                <a:cs typeface="Times New Roman" charset="0"/>
              </a:rPr>
              <a:t> actions of (</a:t>
            </a:r>
            <a:r>
              <a:rPr lang="en-US" sz="1250" dirty="0" err="1">
                <a:latin typeface="Calibri" charset="0"/>
                <a:ea typeface="Calibri" charset="0"/>
                <a:cs typeface="Times New Roman" charset="0"/>
              </a:rPr>
              <a:t>i</a:t>
            </a:r>
            <a:r>
              <a:rPr lang="en-US" sz="1250" dirty="0">
                <a:latin typeface="Calibri" charset="0"/>
                <a:ea typeface="Calibri" charset="0"/>
                <a:cs typeface="Times New Roman" charset="0"/>
              </a:rPr>
              <a:t>) spending more than 25 seconds on a slide, followed by (ii) skipping forward 5-15 slides, followed by (iii) spending 10-25 seconds on a slide five more times will </a:t>
            </a:r>
            <a:r>
              <a:rPr lang="en-US" sz="1250" i="1" dirty="0">
                <a:latin typeface="Calibri" charset="0"/>
                <a:ea typeface="Calibri" charset="0"/>
                <a:cs typeface="Times New Roman" charset="0"/>
              </a:rPr>
              <a:t>lower</a:t>
            </a:r>
            <a:r>
              <a:rPr lang="en-US" sz="1250" dirty="0">
                <a:latin typeface="Calibri" charset="0"/>
                <a:ea typeface="Calibri" charset="0"/>
                <a:cs typeface="Times New Roman" charset="0"/>
              </a:rPr>
              <a:t> performance on the exam by -33.9%.</a:t>
            </a:r>
          </a:p>
        </p:txBody>
      </p:sp>
    </p:spTree>
    <p:extLst>
      <p:ext uri="{BB962C8B-B14F-4D97-AF65-F5344CB8AC3E}">
        <p14:creationId xmlns:p14="http://schemas.microsoft.com/office/powerpoint/2010/main" val="7614643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285288" y="1656991"/>
            <a:ext cx="6051889" cy="1631216"/>
          </a:xfrm>
          <a:prstGeom prst="rect">
            <a:avLst/>
          </a:prstGeom>
          <a:noFill/>
        </p:spPr>
        <p:txBody>
          <a:bodyPr wrap="square" rtlCol="0">
            <a:spAutoFit/>
          </a:bodyPr>
          <a:lstStyle/>
          <a:p>
            <a:pPr lvl="0"/>
            <a:r>
              <a:rPr lang="zh-CN" altLang="en-US" sz="2000" dirty="0"/>
              <a:t>实现</a:t>
            </a:r>
            <a:r>
              <a:rPr lang="en-US" sz="2000" dirty="0"/>
              <a:t> MEME</a:t>
            </a:r>
            <a:r>
              <a:rPr lang="zh-CN" altLang="en-US" sz="2000" dirty="0"/>
              <a:t>算法， 从</a:t>
            </a:r>
            <a:r>
              <a:rPr lang="zh-CN" altLang="en-US" sz="2000" dirty="0">
                <a:solidFill>
                  <a:srgbClr val="FF0000"/>
                </a:solidFill>
              </a:rPr>
              <a:t>用户原始行为序列</a:t>
            </a:r>
            <a:r>
              <a:rPr lang="zh-CN" altLang="en-US" sz="2000" dirty="0"/>
              <a:t>中辨认与用户类型／特征 学习方式 相关的基序列</a:t>
            </a:r>
            <a:endParaRPr lang="en-US" altLang="zh-CN" sz="2000" dirty="0"/>
          </a:p>
          <a:p>
            <a:r>
              <a:rPr lang="en-US" sz="2000" dirty="0"/>
              <a:t>Implemented a </a:t>
            </a:r>
            <a:r>
              <a:rPr lang="en-US" sz="2000" dirty="0">
                <a:solidFill>
                  <a:srgbClr val="FF0000"/>
                </a:solidFill>
              </a:rPr>
              <a:t>Multiple EM </a:t>
            </a:r>
            <a:r>
              <a:rPr lang="en-US" sz="2000" dirty="0"/>
              <a:t>for Motif Elicitation algorithm for identifying motifs in user behavior sequences.</a:t>
            </a:r>
          </a:p>
        </p:txBody>
      </p:sp>
    </p:spTree>
    <p:extLst>
      <p:ext uri="{BB962C8B-B14F-4D97-AF65-F5344CB8AC3E}">
        <p14:creationId xmlns:p14="http://schemas.microsoft.com/office/powerpoint/2010/main" val="2640816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7178" y="1456103"/>
            <a:ext cx="4568473" cy="524952"/>
          </a:xfrm>
          <a:prstGeom prst="rect">
            <a:avLst/>
          </a:prstGeom>
        </p:spPr>
        <p:txBody>
          <a:bodyPr wrap="square">
            <a:spAutoFit/>
          </a:bodyPr>
          <a:lstStyle/>
          <a:p>
            <a:r>
              <a:rPr lang="en-US" sz="937" b="1" dirty="0">
                <a:latin typeface="Times New Roman" charset="0"/>
                <a:ea typeface="宋体" charset="-122"/>
              </a:rPr>
              <a:t>D. Cao</a:t>
            </a:r>
            <a:r>
              <a:rPr lang="en-US" sz="937" dirty="0">
                <a:latin typeface="Times New Roman" charset="0"/>
                <a:ea typeface="宋体" charset="-122"/>
              </a:rPr>
              <a:t>, </a:t>
            </a:r>
            <a:r>
              <a:rPr lang="en-US" sz="937" dirty="0" err="1">
                <a:latin typeface="Times New Roman" charset="0"/>
                <a:ea typeface="宋体" charset="-122"/>
              </a:rPr>
              <a:t>A.Lan</a:t>
            </a:r>
            <a:r>
              <a:rPr lang="en-US" sz="937" dirty="0">
                <a:latin typeface="Times New Roman" charset="0"/>
                <a:ea typeface="宋体" charset="-122"/>
              </a:rPr>
              <a:t>, </a:t>
            </a:r>
            <a:r>
              <a:rPr lang="en-US" sz="937" dirty="0" err="1">
                <a:latin typeface="Times New Roman" charset="0"/>
                <a:ea typeface="宋体" charset="-122"/>
              </a:rPr>
              <a:t>W.Chen</a:t>
            </a:r>
            <a:r>
              <a:rPr lang="en-US" sz="937" dirty="0">
                <a:latin typeface="Times New Roman" charset="0"/>
                <a:ea typeface="宋体" charset="-122"/>
              </a:rPr>
              <a:t>, C. Brinton, M. Chiang, </a:t>
            </a:r>
            <a:r>
              <a:rPr lang="en-US" sz="937" dirty="0">
                <a:latin typeface="Georgia" charset="0"/>
                <a:ea typeface="宋体" charset="-122"/>
              </a:rPr>
              <a:t>“</a:t>
            </a:r>
            <a:r>
              <a:rPr lang="en-US" sz="937" dirty="0">
                <a:solidFill>
                  <a:srgbClr val="222222"/>
                </a:solidFill>
                <a:latin typeface="Georgia" charset="0"/>
                <a:ea typeface="Times New Roman" charset="0"/>
                <a:cs typeface="Arial" charset="0"/>
              </a:rPr>
              <a:t>Learner Behavioral Feature Refinement and Augmentation using GANs</a:t>
            </a:r>
            <a:r>
              <a:rPr lang="en-US" sz="937" dirty="0">
                <a:latin typeface="Georgia" charset="0"/>
                <a:ea typeface="宋体" charset="-122"/>
              </a:rPr>
              <a:t>”, </a:t>
            </a:r>
            <a:r>
              <a:rPr lang="en-US" sz="937" dirty="0">
                <a:solidFill>
                  <a:srgbClr val="000000"/>
                </a:solidFill>
                <a:latin typeface="Georgia" charset="0"/>
                <a:ea typeface="宋体" charset="-122"/>
                <a:cs typeface="Arial" charset="0"/>
              </a:rPr>
              <a:t>manuscript submitted for conference</a:t>
            </a:r>
            <a:endParaRPr lang="en-US" sz="1042" dirty="0">
              <a:latin typeface="Times New Roman" charset="0"/>
              <a:ea typeface="宋体" charset="-122"/>
            </a:endParaRPr>
          </a:p>
          <a:p>
            <a:r>
              <a:rPr lang="en-US" sz="937" dirty="0">
                <a:solidFill>
                  <a:srgbClr val="000000"/>
                </a:solidFill>
                <a:latin typeface="Georgia" charset="0"/>
                <a:ea typeface="宋体" charset="-122"/>
                <a:cs typeface="Arial" charset="0"/>
              </a:rPr>
              <a:t> </a:t>
            </a:r>
            <a:endParaRPr lang="en-US" sz="1042" dirty="0">
              <a:latin typeface="Times New Roman" charset="0"/>
              <a:ea typeface="宋体" charset="-122"/>
            </a:endParaRPr>
          </a:p>
        </p:txBody>
      </p:sp>
    </p:spTree>
    <p:extLst>
      <p:ext uri="{BB962C8B-B14F-4D97-AF65-F5344CB8AC3E}">
        <p14:creationId xmlns:p14="http://schemas.microsoft.com/office/powerpoint/2010/main" val="15936930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92501" y="1262512"/>
            <a:ext cx="3175000" cy="813364"/>
          </a:xfrm>
          <a:prstGeom prst="rect">
            <a:avLst/>
          </a:prstGeom>
        </p:spPr>
        <p:txBody>
          <a:bodyPr>
            <a:spAutoFit/>
          </a:bodyPr>
          <a:lstStyle/>
          <a:p>
            <a:r>
              <a:rPr lang="en-US" sz="937" dirty="0" err="1">
                <a:latin typeface="Times New Roman" charset="0"/>
                <a:ea typeface="宋体" charset="-122"/>
              </a:rPr>
              <a:t>W.Chen</a:t>
            </a:r>
            <a:r>
              <a:rPr lang="en-US" sz="937" dirty="0">
                <a:latin typeface="Times New Roman" charset="0"/>
                <a:ea typeface="宋体" charset="-122"/>
              </a:rPr>
              <a:t>, </a:t>
            </a:r>
            <a:r>
              <a:rPr lang="en-US" sz="937" dirty="0" err="1">
                <a:latin typeface="Times New Roman" charset="0"/>
                <a:ea typeface="宋体" charset="-122"/>
              </a:rPr>
              <a:t>A.Lan</a:t>
            </a:r>
            <a:r>
              <a:rPr lang="en-US" sz="937" dirty="0">
                <a:latin typeface="Times New Roman" charset="0"/>
                <a:ea typeface="宋体" charset="-122"/>
              </a:rPr>
              <a:t>, </a:t>
            </a:r>
            <a:r>
              <a:rPr lang="en-US" sz="937" b="1" dirty="0">
                <a:latin typeface="Times New Roman" charset="0"/>
                <a:ea typeface="宋体" charset="-122"/>
              </a:rPr>
              <a:t>D. Cao</a:t>
            </a:r>
            <a:r>
              <a:rPr lang="en-US" sz="937" dirty="0">
                <a:latin typeface="Times New Roman" charset="0"/>
                <a:ea typeface="宋体" charset="-122"/>
              </a:rPr>
              <a:t>, C. Brinton, M. Chiang, “</a:t>
            </a:r>
            <a:r>
              <a:rPr lang="en-US" sz="937" dirty="0">
                <a:solidFill>
                  <a:srgbClr val="222222"/>
                </a:solidFill>
                <a:latin typeface="Georgia" charset="0"/>
                <a:ea typeface="Times New Roman" charset="0"/>
                <a:cs typeface="Arial" charset="0"/>
              </a:rPr>
              <a:t>Behavioral Analysis at Scale: Learning Course Prerequisite Structures from Learner Clickstreams</a:t>
            </a:r>
            <a:r>
              <a:rPr lang="en-US" sz="937" dirty="0">
                <a:latin typeface="Georgia" charset="0"/>
                <a:ea typeface="宋体" charset="-122"/>
              </a:rPr>
              <a:t>”.  </a:t>
            </a:r>
            <a:r>
              <a:rPr lang="en-US" sz="937" dirty="0">
                <a:solidFill>
                  <a:srgbClr val="000000"/>
                </a:solidFill>
                <a:latin typeface="Georgia" charset="0"/>
                <a:ea typeface="宋体" charset="-122"/>
                <a:cs typeface="Arial" charset="0"/>
              </a:rPr>
              <a:t>manuscript submitted for conference</a:t>
            </a:r>
            <a:endParaRPr lang="en-US" sz="1042" dirty="0">
              <a:latin typeface="Times New Roman" charset="0"/>
              <a:ea typeface="宋体" charset="-122"/>
            </a:endParaRPr>
          </a:p>
          <a:p>
            <a:r>
              <a:rPr lang="en-US" sz="937" dirty="0">
                <a:solidFill>
                  <a:srgbClr val="222222"/>
                </a:solidFill>
                <a:latin typeface="Georgia" charset="0"/>
                <a:ea typeface="宋体" charset="-122"/>
              </a:rPr>
              <a:t> </a:t>
            </a:r>
            <a:endParaRPr lang="en-US" sz="1042" dirty="0">
              <a:latin typeface="Times New Roman" charset="0"/>
              <a:ea typeface="宋体" charset="-122"/>
            </a:endParaRPr>
          </a:p>
        </p:txBody>
      </p:sp>
    </p:spTree>
    <p:extLst>
      <p:ext uri="{BB962C8B-B14F-4D97-AF65-F5344CB8AC3E}">
        <p14:creationId xmlns:p14="http://schemas.microsoft.com/office/powerpoint/2010/main" val="18335384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16404" y="125627"/>
            <a:ext cx="4401894" cy="5262979"/>
          </a:xfrm>
          <a:prstGeom prst="rect">
            <a:avLst/>
          </a:prstGeom>
          <a:noFill/>
        </p:spPr>
        <p:txBody>
          <a:bodyPr wrap="square" rtlCol="0">
            <a:spAutoFit/>
          </a:bodyPr>
          <a:lstStyle/>
          <a:p>
            <a:r>
              <a:rPr lang="zh-CN" altLang="en-US" sz="2400" dirty="0"/>
              <a:t>工作中常用的机器学习算法</a:t>
            </a:r>
            <a:r>
              <a:rPr lang="zh-CN" altLang="en-US" sz="2400" dirty="0" smtClean="0"/>
              <a:t>：</a:t>
            </a:r>
            <a:endParaRPr lang="en-US" altLang="zh-CN" sz="2400" dirty="0" smtClean="0"/>
          </a:p>
          <a:p>
            <a:r>
              <a:rPr lang="en-US" altLang="zh-CN" sz="2400" dirty="0" smtClean="0"/>
              <a:t>1. Matrix factorization</a:t>
            </a:r>
          </a:p>
          <a:p>
            <a:r>
              <a:rPr lang="en-US" altLang="zh-CN" sz="2400" dirty="0" smtClean="0"/>
              <a:t>2. SVM : with kernels</a:t>
            </a:r>
          </a:p>
          <a:p>
            <a:r>
              <a:rPr lang="en-US" altLang="zh-CN" sz="2400" dirty="0" smtClean="0"/>
              <a:t>3. Random Forest</a:t>
            </a:r>
          </a:p>
          <a:p>
            <a:r>
              <a:rPr lang="en-US" altLang="zh-CN" sz="2400" dirty="0" smtClean="0"/>
              <a:t>4. Linear vs logistic regression</a:t>
            </a:r>
          </a:p>
          <a:p>
            <a:r>
              <a:rPr lang="en-US" altLang="zh-CN" sz="2400" dirty="0" smtClean="0"/>
              <a:t>5. Bayesian</a:t>
            </a:r>
          </a:p>
          <a:p>
            <a:r>
              <a:rPr lang="en-US" altLang="zh-CN" sz="2400" dirty="0" smtClean="0"/>
              <a:t>6. </a:t>
            </a:r>
            <a:r>
              <a:rPr lang="mr-IN" altLang="zh-CN" sz="2400" dirty="0" smtClean="0"/>
              <a:t>…</a:t>
            </a:r>
            <a:endParaRPr lang="en-US" altLang="zh-CN" sz="2400" dirty="0"/>
          </a:p>
          <a:p>
            <a:endParaRPr lang="en-US" sz="2400" dirty="0"/>
          </a:p>
          <a:p>
            <a:r>
              <a:rPr lang="zh-CN" altLang="en-US" sz="2400" dirty="0"/>
              <a:t>深度学习算法：</a:t>
            </a:r>
            <a:endParaRPr lang="en-US" altLang="zh-CN" sz="2400" dirty="0"/>
          </a:p>
          <a:p>
            <a:pPr marL="457200" indent="-457200">
              <a:buAutoNum type="arabicPeriod"/>
            </a:pPr>
            <a:r>
              <a:rPr lang="en-US" sz="2400" dirty="0" smtClean="0"/>
              <a:t>GAN</a:t>
            </a:r>
          </a:p>
          <a:p>
            <a:pPr marL="457200" indent="-457200">
              <a:buAutoNum type="arabicPeriod"/>
            </a:pPr>
            <a:r>
              <a:rPr lang="en-US" sz="2400" dirty="0" smtClean="0"/>
              <a:t>CNN</a:t>
            </a:r>
          </a:p>
          <a:p>
            <a:pPr marL="457200" indent="-457200">
              <a:buAutoNum type="arabicPeriod"/>
            </a:pPr>
            <a:r>
              <a:rPr lang="en-US" sz="2400" dirty="0" smtClean="0"/>
              <a:t>RNN</a:t>
            </a:r>
            <a:endParaRPr lang="en-US" sz="2400" dirty="0"/>
          </a:p>
          <a:p>
            <a:endParaRPr lang="en-US" sz="2400" dirty="0"/>
          </a:p>
          <a:p>
            <a:endParaRPr lang="en-US" sz="2400" dirty="0"/>
          </a:p>
        </p:txBody>
      </p:sp>
    </p:spTree>
    <p:extLst>
      <p:ext uri="{BB962C8B-B14F-4D97-AF65-F5344CB8AC3E}">
        <p14:creationId xmlns:p14="http://schemas.microsoft.com/office/powerpoint/2010/main" val="21392779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923330"/>
          </a:xfrm>
          <a:prstGeom prst="rect">
            <a:avLst/>
          </a:prstGeom>
        </p:spPr>
        <p:txBody>
          <a:bodyPr wrap="square">
            <a:spAutoFit/>
          </a:bodyPr>
          <a:lstStyle/>
          <a:p>
            <a:r>
              <a:rPr lang="en-US" b="1" dirty="0">
                <a:latin typeface=""/>
              </a:rPr>
              <a:t>SVM:</a:t>
            </a:r>
            <a:r>
              <a:rPr lang="en-US" dirty="0">
                <a:latin typeface=""/>
              </a:rPr>
              <a:t> </a:t>
            </a:r>
            <a:r>
              <a:rPr lang="zh-CN" altLang="en-US" dirty="0" smtClean="0">
                <a:latin typeface=""/>
              </a:rPr>
              <a:t>步骤和公式和</a:t>
            </a:r>
            <a:r>
              <a:rPr lang="en-US" altLang="zh-CN" dirty="0" smtClean="0">
                <a:latin typeface=""/>
              </a:rPr>
              <a:t>kernels</a:t>
            </a:r>
            <a:endParaRPr lang="en-US" dirty="0" smtClean="0">
              <a:latin typeface=""/>
            </a:endParaRPr>
          </a:p>
          <a:p>
            <a:r>
              <a:rPr lang="en-US" dirty="0" smtClean="0">
                <a:latin typeface=""/>
              </a:rPr>
              <a:t>We </a:t>
            </a:r>
            <a:r>
              <a:rPr lang="en-US" dirty="0">
                <a:latin typeface=""/>
              </a:rPr>
              <a:t>use the radial basis function (</a:t>
            </a:r>
            <a:r>
              <a:rPr lang="en-US" dirty="0" err="1">
                <a:latin typeface=""/>
              </a:rPr>
              <a:t>rbf</a:t>
            </a:r>
            <a:r>
              <a:rPr lang="en-US" dirty="0">
                <a:latin typeface=""/>
              </a:rPr>
              <a:t>) kernel. The parameters are (kernel standard deviation) and regularization penalty (C)), </a:t>
            </a:r>
          </a:p>
        </p:txBody>
      </p:sp>
      <p:sp>
        <p:nvSpPr>
          <p:cNvPr id="2" name="TextBox 1"/>
          <p:cNvSpPr txBox="1"/>
          <p:nvPr/>
        </p:nvSpPr>
        <p:spPr>
          <a:xfrm>
            <a:off x="1183341" y="2818504"/>
            <a:ext cx="7855035" cy="1323439"/>
          </a:xfrm>
          <a:prstGeom prst="rect">
            <a:avLst/>
          </a:prstGeom>
          <a:noFill/>
        </p:spPr>
        <p:txBody>
          <a:bodyPr wrap="none" rtlCol="0">
            <a:spAutoFit/>
          </a:bodyPr>
          <a:lstStyle/>
          <a:p>
            <a:r>
              <a:rPr lang="en-US" sz="8000" dirty="0" smtClean="0">
                <a:solidFill>
                  <a:srgbClr val="FF0000"/>
                </a:solidFill>
              </a:rPr>
              <a:t>FUCKING KERNELS</a:t>
            </a:r>
            <a:endParaRPr lang="en-US" sz="8000" dirty="0">
              <a:solidFill>
                <a:srgbClr val="FF0000"/>
              </a:solidFill>
            </a:endParaRPr>
          </a:p>
        </p:txBody>
      </p:sp>
    </p:spTree>
    <p:extLst>
      <p:ext uri="{BB962C8B-B14F-4D97-AF65-F5344CB8AC3E}">
        <p14:creationId xmlns:p14="http://schemas.microsoft.com/office/powerpoint/2010/main" val="19433092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KNN</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5" name="Rectangle 4"/>
          <p:cNvSpPr/>
          <p:nvPr/>
        </p:nvSpPr>
        <p:spPr>
          <a:xfrm>
            <a:off x="2900806" y="194896"/>
            <a:ext cx="3562321" cy="369332"/>
          </a:xfrm>
          <a:prstGeom prst="rect">
            <a:avLst/>
          </a:prstGeom>
        </p:spPr>
        <p:txBody>
          <a:bodyPr wrap="none">
            <a:spAutoFit/>
          </a:bodyPr>
          <a:lstStyle/>
          <a:p>
            <a:pPr algn="ctr"/>
            <a:r>
              <a:rPr lang="en-US" b="1" dirty="0">
                <a:solidFill>
                  <a:srgbClr val="000000"/>
                </a:solidFill>
                <a:latin typeface="Calibri" charset="0"/>
              </a:rPr>
              <a:t>K Nearest Neighbors - Classification</a:t>
            </a:r>
            <a:endParaRPr lang="en-US" b="1" i="0" dirty="0">
              <a:solidFill>
                <a:srgbClr val="000000"/>
              </a:solidFill>
              <a:effectLst/>
              <a:latin typeface="-webkit-standard" charset="0"/>
            </a:endParaRPr>
          </a:p>
        </p:txBody>
      </p:sp>
      <p:sp>
        <p:nvSpPr>
          <p:cNvPr id="6" name="Rectangle 5"/>
          <p:cNvSpPr/>
          <p:nvPr/>
        </p:nvSpPr>
        <p:spPr>
          <a:xfrm>
            <a:off x="466652" y="571086"/>
            <a:ext cx="5837330" cy="830997"/>
          </a:xfrm>
          <a:prstGeom prst="rect">
            <a:avLst/>
          </a:prstGeom>
        </p:spPr>
        <p:txBody>
          <a:bodyPr wrap="square">
            <a:spAutoFit/>
          </a:bodyPr>
          <a:lstStyle/>
          <a:p>
            <a:r>
              <a:rPr lang="en-US" sz="1600" dirty="0" smtClean="0">
                <a:solidFill>
                  <a:srgbClr val="000000"/>
                </a:solidFill>
                <a:latin typeface="Calibri" charset="0"/>
              </a:rPr>
              <a:t>K nearest neighbors is a simple algorithm that stores all available cases and classifies new cases based on a similarity measure (e.g., distance functions).</a:t>
            </a:r>
            <a:endParaRPr lang="en-US" sz="1600" dirty="0"/>
          </a:p>
        </p:txBody>
      </p:sp>
      <p:sp>
        <p:nvSpPr>
          <p:cNvPr id="7" name="Rectangle 6"/>
          <p:cNvSpPr/>
          <p:nvPr/>
        </p:nvSpPr>
        <p:spPr>
          <a:xfrm>
            <a:off x="334157" y="1452652"/>
            <a:ext cx="5969826" cy="1477328"/>
          </a:xfrm>
          <a:prstGeom prst="rect">
            <a:avLst/>
          </a:prstGeom>
        </p:spPr>
        <p:txBody>
          <a:bodyPr wrap="square">
            <a:spAutoFit/>
          </a:bodyPr>
          <a:lstStyle/>
          <a:p>
            <a:r>
              <a:rPr lang="en-US" dirty="0" smtClean="0">
                <a:solidFill>
                  <a:srgbClr val="000000"/>
                </a:solidFill>
                <a:latin typeface="Calibri" charset="0"/>
              </a:rPr>
              <a:t>A </a:t>
            </a:r>
            <a:r>
              <a:rPr lang="en-US" dirty="0">
                <a:solidFill>
                  <a:srgbClr val="000000"/>
                </a:solidFill>
                <a:latin typeface="Calibri" charset="0"/>
              </a:rPr>
              <a:t>case is classified by a majority vote of its neighbors, with the case being assigned to the class most common amongst its K nearest neighbors measured by a distance function. If K = 1, then the case is simply assigned to the class of its nearest neighbor. </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0201" y="188159"/>
            <a:ext cx="2860317" cy="2709306"/>
          </a:xfrm>
          <a:prstGeom prst="rect">
            <a:avLst/>
          </a:prstGeom>
        </p:spPr>
      </p:pic>
      <p:sp>
        <p:nvSpPr>
          <p:cNvPr id="10" name="Rectangle 9"/>
          <p:cNvSpPr/>
          <p:nvPr/>
        </p:nvSpPr>
        <p:spPr>
          <a:xfrm>
            <a:off x="334157" y="3407071"/>
            <a:ext cx="5969826" cy="1754326"/>
          </a:xfrm>
          <a:prstGeom prst="rect">
            <a:avLst/>
          </a:prstGeom>
        </p:spPr>
        <p:txBody>
          <a:bodyPr wrap="square">
            <a:spAutoFit/>
          </a:bodyPr>
          <a:lstStyle/>
          <a:p>
            <a:r>
              <a:rPr lang="en-US" dirty="0">
                <a:solidFill>
                  <a:srgbClr val="000000"/>
                </a:solidFill>
                <a:latin typeface="Calibri" charset="0"/>
              </a:rPr>
              <a:t>It should also be noted that all three distance measures are only valid for continuous variables. In the instance of categorical variables the Hamming distance must be used. It also brings up the issue of standardization of the numerical variables between 0 and 1 when there is a mixture of numerical and categorical variables in the dataset</a:t>
            </a:r>
            <a:endParaRPr lang="en-US"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6950" y="3091345"/>
            <a:ext cx="2506817" cy="2385778"/>
          </a:xfrm>
          <a:prstGeom prst="rect">
            <a:avLst/>
          </a:prstGeom>
        </p:spPr>
      </p:pic>
    </p:spTree>
    <p:extLst>
      <p:ext uri="{BB962C8B-B14F-4D97-AF65-F5344CB8AC3E}">
        <p14:creationId xmlns:p14="http://schemas.microsoft.com/office/powerpoint/2010/main" val="1782892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KNN</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3" name="Rectangle 2"/>
          <p:cNvSpPr/>
          <p:nvPr/>
        </p:nvSpPr>
        <p:spPr>
          <a:xfrm>
            <a:off x="466651" y="747258"/>
            <a:ext cx="5080000" cy="2585323"/>
          </a:xfrm>
          <a:prstGeom prst="rect">
            <a:avLst/>
          </a:prstGeom>
        </p:spPr>
        <p:txBody>
          <a:bodyPr>
            <a:spAutoFit/>
          </a:bodyPr>
          <a:lstStyle/>
          <a:p>
            <a:r>
              <a:rPr lang="en-US" dirty="0">
                <a:solidFill>
                  <a:srgbClr val="000000"/>
                </a:solidFill>
                <a:latin typeface="Calibri" charset="0"/>
              </a:rPr>
              <a:t>Choosing the optimal value for K is best done by first inspecting the data. In general, a large K value is more precise as it reduces the overall noise but there is no guarantee. Cross-validation is another way to retrospectively determine a good K value by using an independent dataset to validate the K value. Historically, the optimal K for most datasets has been between 3-10. That produces much better results than 1NN.</a:t>
            </a:r>
            <a:endParaRPr lang="en-US" dirty="0"/>
          </a:p>
        </p:txBody>
      </p:sp>
      <p:sp>
        <p:nvSpPr>
          <p:cNvPr id="6" name="TextBox 5"/>
          <p:cNvSpPr txBox="1"/>
          <p:nvPr/>
        </p:nvSpPr>
        <p:spPr>
          <a:xfrm>
            <a:off x="2517289" y="158578"/>
            <a:ext cx="5284460" cy="369332"/>
          </a:xfrm>
          <a:prstGeom prst="rect">
            <a:avLst/>
          </a:prstGeom>
          <a:noFill/>
        </p:spPr>
        <p:txBody>
          <a:bodyPr wrap="none" rtlCol="0">
            <a:spAutoFit/>
          </a:bodyPr>
          <a:lstStyle/>
          <a:p>
            <a:r>
              <a:rPr lang="en-US" dirty="0"/>
              <a:t>http://</a:t>
            </a:r>
            <a:r>
              <a:rPr lang="en-US" dirty="0" err="1"/>
              <a:t>www.saedsayad.com</a:t>
            </a:r>
            <a:r>
              <a:rPr lang="en-US" dirty="0"/>
              <a:t>/</a:t>
            </a:r>
            <a:r>
              <a:rPr lang="en-US" dirty="0" err="1"/>
              <a:t>k_nearest_neighbors.htm</a:t>
            </a:r>
            <a:endParaRPr lang="en-US" dirty="0"/>
          </a:p>
        </p:txBody>
      </p:sp>
    </p:spTree>
    <p:extLst>
      <p:ext uri="{BB962C8B-B14F-4D97-AF65-F5344CB8AC3E}">
        <p14:creationId xmlns:p14="http://schemas.microsoft.com/office/powerpoint/2010/main" val="18736414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KNN</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2" name="Rectangle 1"/>
          <p:cNvSpPr/>
          <p:nvPr/>
        </p:nvSpPr>
        <p:spPr>
          <a:xfrm>
            <a:off x="466651" y="564228"/>
            <a:ext cx="8698864" cy="1754326"/>
          </a:xfrm>
          <a:prstGeom prst="rect">
            <a:avLst/>
          </a:prstGeom>
        </p:spPr>
        <p:txBody>
          <a:bodyPr wrap="square">
            <a:spAutoFit/>
          </a:bodyPr>
          <a:lstStyle/>
          <a:p>
            <a:r>
              <a:rPr lang="en-US" b="1" dirty="0"/>
              <a:t>Standardized Distance</a:t>
            </a:r>
            <a:endParaRPr lang="en-US" dirty="0" smtClean="0">
              <a:solidFill>
                <a:srgbClr val="000000"/>
              </a:solidFill>
              <a:latin typeface="Calibri" charset="0"/>
            </a:endParaRPr>
          </a:p>
          <a:p>
            <a:r>
              <a:rPr lang="en-US" dirty="0" smtClean="0">
                <a:solidFill>
                  <a:srgbClr val="000000"/>
                </a:solidFill>
                <a:latin typeface="Calibri" charset="0"/>
              </a:rPr>
              <a:t>One </a:t>
            </a:r>
            <a:r>
              <a:rPr lang="en-US" dirty="0">
                <a:solidFill>
                  <a:srgbClr val="000000"/>
                </a:solidFill>
                <a:latin typeface="Calibri" charset="0"/>
              </a:rPr>
              <a:t>major drawback in calculating distance measures directly from the training set is in the case where variables have different measurement scales or there is a mixture of numerical and categorical variables. For example, if one variable is based on annual income in dollars, and the other is based on age in years then income will have a much higher influence on the distance calculated. One solution is to standardize the training set as shown below</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542" y="2539965"/>
            <a:ext cx="4181475" cy="287655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2607" y="2539965"/>
            <a:ext cx="3851238" cy="2802587"/>
          </a:xfrm>
          <a:prstGeom prst="rect">
            <a:avLst/>
          </a:prstGeom>
        </p:spPr>
      </p:pic>
    </p:spTree>
    <p:extLst>
      <p:ext uri="{BB962C8B-B14F-4D97-AF65-F5344CB8AC3E}">
        <p14:creationId xmlns:p14="http://schemas.microsoft.com/office/powerpoint/2010/main" val="13989860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2" name="Rectangle 1"/>
          <p:cNvSpPr/>
          <p:nvPr/>
        </p:nvSpPr>
        <p:spPr>
          <a:xfrm>
            <a:off x="313167" y="671955"/>
            <a:ext cx="9107280" cy="1077218"/>
          </a:xfrm>
          <a:prstGeom prst="rect">
            <a:avLst/>
          </a:prstGeom>
        </p:spPr>
        <p:txBody>
          <a:bodyPr wrap="square">
            <a:spAutoFit/>
          </a:bodyPr>
          <a:lstStyle/>
          <a:p>
            <a:r>
              <a:rPr lang="en-US" sz="1600" dirty="0">
                <a:solidFill>
                  <a:srgbClr val="111111"/>
                </a:solidFill>
                <a:latin typeface="Helvetica" charset="0"/>
              </a:rPr>
              <a:t>Linear Discriminant Analysis (LDA) is most commonly used as dimensionality reduction technique in the pre-processing step for pattern-classification and machine learning applications. The goal is to project a dataset onto a lower-dimensional space with good </a:t>
            </a:r>
            <a:r>
              <a:rPr lang="en-US" sz="1600" dirty="0">
                <a:solidFill>
                  <a:srgbClr val="FF0000"/>
                </a:solidFill>
                <a:latin typeface="Helvetica" charset="0"/>
              </a:rPr>
              <a:t>class-</a:t>
            </a:r>
            <a:r>
              <a:rPr lang="en-US" sz="1600" dirty="0" err="1">
                <a:solidFill>
                  <a:srgbClr val="FF0000"/>
                </a:solidFill>
                <a:latin typeface="Helvetica" charset="0"/>
              </a:rPr>
              <a:t>separability</a:t>
            </a:r>
            <a:r>
              <a:rPr lang="en-US" sz="1600" dirty="0">
                <a:solidFill>
                  <a:srgbClr val="FF0000"/>
                </a:solidFill>
                <a:latin typeface="Helvetica" charset="0"/>
              </a:rPr>
              <a:t> </a:t>
            </a:r>
            <a:r>
              <a:rPr lang="en-US" sz="1600" dirty="0">
                <a:solidFill>
                  <a:srgbClr val="111111"/>
                </a:solidFill>
                <a:latin typeface="Helvetica" charset="0"/>
              </a:rPr>
              <a:t>in order </a:t>
            </a:r>
            <a:r>
              <a:rPr lang="en-US" sz="1600" dirty="0">
                <a:solidFill>
                  <a:srgbClr val="FF0000"/>
                </a:solidFill>
                <a:latin typeface="Helvetica" charset="0"/>
              </a:rPr>
              <a:t>avoid overfitting </a:t>
            </a:r>
            <a:r>
              <a:rPr lang="en-US" sz="1600" dirty="0">
                <a:solidFill>
                  <a:srgbClr val="111111"/>
                </a:solidFill>
                <a:latin typeface="Helvetica" charset="0"/>
              </a:rPr>
              <a:t>(“</a:t>
            </a:r>
            <a:r>
              <a:rPr lang="en-US" sz="1600" dirty="0">
                <a:solidFill>
                  <a:srgbClr val="FF0000"/>
                </a:solidFill>
                <a:latin typeface="Helvetica" charset="0"/>
              </a:rPr>
              <a:t>curse of dimensionality</a:t>
            </a:r>
            <a:r>
              <a:rPr lang="en-US" sz="1600" dirty="0">
                <a:solidFill>
                  <a:srgbClr val="111111"/>
                </a:solidFill>
                <a:latin typeface="Helvetica" charset="0"/>
              </a:rPr>
              <a:t>”) and also reduce computational costs.</a:t>
            </a:r>
            <a:endParaRPr lang="en-US" sz="1600" dirty="0"/>
          </a:p>
        </p:txBody>
      </p:sp>
    </p:spTree>
    <p:extLst>
      <p:ext uri="{BB962C8B-B14F-4D97-AF65-F5344CB8AC3E}">
        <p14:creationId xmlns:p14="http://schemas.microsoft.com/office/powerpoint/2010/main" val="984754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Our</a:t>
            </a:r>
            <a:r>
              <a:rPr lang="zh-CN" altLang="en-US" dirty="0"/>
              <a:t> </a:t>
            </a:r>
            <a:r>
              <a:rPr lang="en-US" altLang="zh-CN" dirty="0"/>
              <a:t>Methodology</a:t>
            </a:r>
            <a:endParaRPr lang="en-US" dirty="0"/>
          </a:p>
        </p:txBody>
      </p:sp>
      <p:sp>
        <p:nvSpPr>
          <p:cNvPr id="119" name="Content Placeholder 15"/>
          <p:cNvSpPr>
            <a:spLocks noGrp="1"/>
          </p:cNvSpPr>
          <p:nvPr>
            <p:ph idx="1"/>
          </p:nvPr>
        </p:nvSpPr>
        <p:spPr>
          <a:xfrm>
            <a:off x="1651000" y="1333500"/>
            <a:ext cx="6858000" cy="3771636"/>
          </a:xfrm>
        </p:spPr>
        <p:txBody>
          <a:bodyPr/>
          <a:lstStyle/>
          <a:p>
            <a:r>
              <a:rPr lang="en-US" dirty="0" smtClean="0"/>
              <a:t>Here is a block diagram of the process</a:t>
            </a:r>
            <a:endParaRPr lang="en-US"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4</a:t>
            </a:fld>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2" y="1649331"/>
            <a:ext cx="7567083" cy="3799417"/>
          </a:xfrm>
          <a:prstGeom prst="rect">
            <a:avLst/>
          </a:prstGeom>
        </p:spPr>
      </p:pic>
    </p:spTree>
    <p:extLst>
      <p:ext uri="{BB962C8B-B14F-4D97-AF65-F5344CB8AC3E}">
        <p14:creationId xmlns:p14="http://schemas.microsoft.com/office/powerpoint/2010/main" val="101265912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2428" y="564228"/>
            <a:ext cx="8928100" cy="4600765"/>
          </a:xfrm>
          <a:prstGeom prst="rect">
            <a:avLst/>
          </a:prstGeom>
        </p:spPr>
      </p:pic>
    </p:spTree>
    <p:extLst>
      <p:ext uri="{BB962C8B-B14F-4D97-AF65-F5344CB8AC3E}">
        <p14:creationId xmlns:p14="http://schemas.microsoft.com/office/powerpoint/2010/main" val="8647880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a:t>
            </a:r>
            <a:r>
              <a:rPr lang="zh-CN" altLang="en-US" dirty="0" smtClean="0">
                <a:latin typeface=""/>
              </a:rPr>
              <a:t>公式</a:t>
            </a:r>
            <a:r>
              <a:rPr lang="en-US" altLang="zh-CN" dirty="0"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0760" y="825202"/>
            <a:ext cx="3390900" cy="34925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0508" y="825202"/>
            <a:ext cx="3412814" cy="3685839"/>
          </a:xfrm>
          <a:prstGeom prst="rect">
            <a:avLst/>
          </a:prstGeom>
        </p:spPr>
      </p:pic>
    </p:spTree>
    <p:extLst>
      <p:ext uri="{BB962C8B-B14F-4D97-AF65-F5344CB8AC3E}">
        <p14:creationId xmlns:p14="http://schemas.microsoft.com/office/powerpoint/2010/main" val="11951258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a:t>
            </a:r>
            <a:r>
              <a:rPr lang="zh-CN" altLang="en-US" dirty="0" smtClean="0">
                <a:latin typeface=""/>
              </a:rPr>
              <a:t>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650289"/>
            <a:ext cx="7849010" cy="433702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4596" y="2829558"/>
            <a:ext cx="1022130" cy="1398197"/>
          </a:xfrm>
          <a:prstGeom prst="rect">
            <a:avLst/>
          </a:prstGeom>
        </p:spPr>
      </p:pic>
    </p:spTree>
    <p:extLst>
      <p:ext uri="{BB962C8B-B14F-4D97-AF65-F5344CB8AC3E}">
        <p14:creationId xmlns:p14="http://schemas.microsoft.com/office/powerpoint/2010/main" val="9637915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a:t>
            </a:r>
            <a:r>
              <a:rPr lang="zh-CN" altLang="en-US" dirty="0" smtClean="0">
                <a:latin typeface=""/>
              </a:rPr>
              <a:t>公式</a:t>
            </a:r>
            <a:r>
              <a:rPr lang="en-US" altLang="zh-CN" smtClean="0">
                <a:latin typeface=""/>
              </a:rPr>
              <a:t>  example:</a:t>
            </a:r>
            <a:endParaRPr lang="en-US" dirty="0" smtClean="0">
              <a:latin typeface=""/>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645458"/>
            <a:ext cx="7709161" cy="2510924"/>
          </a:xfrm>
          <a:prstGeom prst="rect">
            <a:avLst/>
          </a:prstGeom>
        </p:spPr>
      </p:pic>
    </p:spTree>
    <p:extLst>
      <p:ext uri="{BB962C8B-B14F-4D97-AF65-F5344CB8AC3E}">
        <p14:creationId xmlns:p14="http://schemas.microsoft.com/office/powerpoint/2010/main" val="14921490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a:t>
            </a:r>
            <a:r>
              <a:rPr lang="zh-CN" altLang="en-US" dirty="0" smtClean="0">
                <a:latin typeface=""/>
              </a:rPr>
              <a:t>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955" y="564228"/>
            <a:ext cx="7364916" cy="4972095"/>
          </a:xfrm>
          <a:prstGeom prst="rect">
            <a:avLst/>
          </a:prstGeom>
        </p:spPr>
      </p:pic>
    </p:spTree>
    <p:extLst>
      <p:ext uri="{BB962C8B-B14F-4D97-AF65-F5344CB8AC3E}">
        <p14:creationId xmlns:p14="http://schemas.microsoft.com/office/powerpoint/2010/main" val="16106741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a:t>
            </a:r>
            <a:r>
              <a:rPr lang="zh-CN" altLang="en-US" dirty="0" smtClean="0">
                <a:latin typeface=""/>
              </a:rPr>
              <a:t>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688489"/>
            <a:ext cx="8401899" cy="4116593"/>
          </a:xfrm>
          <a:prstGeom prst="rect">
            <a:avLst/>
          </a:prstGeom>
        </p:spPr>
      </p:pic>
    </p:spTree>
    <p:extLst>
      <p:ext uri="{BB962C8B-B14F-4D97-AF65-F5344CB8AC3E}">
        <p14:creationId xmlns:p14="http://schemas.microsoft.com/office/powerpoint/2010/main" val="14214079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a:t>
            </a:r>
            <a:r>
              <a:rPr lang="zh-CN" altLang="en-US" dirty="0" smtClean="0">
                <a:latin typeface=""/>
              </a:rPr>
              <a:t>公式</a:t>
            </a:r>
            <a:r>
              <a:rPr lang="en-US" altLang="zh-CN" smtClean="0">
                <a:latin typeface=""/>
              </a:rPr>
              <a:t>  example:</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51" y="564228"/>
            <a:ext cx="8226348" cy="2521352"/>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651" y="3454912"/>
            <a:ext cx="6442076" cy="1413219"/>
          </a:xfrm>
          <a:prstGeom prst="rect">
            <a:avLst/>
          </a:prstGeom>
        </p:spPr>
      </p:pic>
      <p:sp>
        <p:nvSpPr>
          <p:cNvPr id="5" name="TextBox 4"/>
          <p:cNvSpPr txBox="1"/>
          <p:nvPr/>
        </p:nvSpPr>
        <p:spPr>
          <a:xfrm>
            <a:off x="466650" y="5052797"/>
            <a:ext cx="5557631" cy="400110"/>
          </a:xfrm>
          <a:prstGeom prst="rect">
            <a:avLst/>
          </a:prstGeom>
          <a:noFill/>
        </p:spPr>
        <p:txBody>
          <a:bodyPr wrap="square" rtlCol="0">
            <a:spAutoFit/>
          </a:bodyPr>
          <a:lstStyle/>
          <a:p>
            <a:r>
              <a:rPr lang="en-US" sz="2000" dirty="0" smtClean="0"/>
              <a:t>The </a:t>
            </a:r>
            <a:r>
              <a:rPr lang="en-US" sz="2000" dirty="0" err="1" smtClean="0"/>
              <a:t>remaning</a:t>
            </a:r>
            <a:r>
              <a:rPr lang="en-US" sz="2000" dirty="0" smtClean="0"/>
              <a:t> Step 4 and 5 are easy</a:t>
            </a:r>
            <a:r>
              <a:rPr lang="mr-IN" sz="2000" dirty="0" smtClean="0"/>
              <a:t>…</a:t>
            </a:r>
            <a:endParaRPr lang="en-US" sz="2000" dirty="0"/>
          </a:p>
        </p:txBody>
      </p:sp>
    </p:spTree>
    <p:extLst>
      <p:ext uri="{BB962C8B-B14F-4D97-AF65-F5344CB8AC3E}">
        <p14:creationId xmlns:p14="http://schemas.microsoft.com/office/powerpoint/2010/main" val="17122086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altLang="zh-CN" b="1" dirty="0" smtClean="0">
                <a:latin typeface=""/>
              </a:rPr>
              <a:t>LDA</a:t>
            </a:r>
            <a:r>
              <a:rPr lang="en-US" b="1" dirty="0" smtClean="0">
                <a:latin typeface=""/>
              </a:rPr>
              <a:t>:</a:t>
            </a:r>
            <a:r>
              <a:rPr lang="en-US" dirty="0" smtClean="0">
                <a:latin typeface=""/>
              </a:rPr>
              <a:t> </a:t>
            </a:r>
            <a:r>
              <a:rPr lang="zh-CN" altLang="en-US" dirty="0" smtClean="0">
                <a:latin typeface=""/>
              </a:rPr>
              <a:t>步骤和公式</a:t>
            </a:r>
            <a:endParaRPr lang="en-US" dirty="0" smtClean="0">
              <a:latin typeface=""/>
            </a:endParaRPr>
          </a:p>
        </p:txBody>
      </p:sp>
      <p:sp>
        <p:nvSpPr>
          <p:cNvPr id="3" name="Rectangle 2"/>
          <p:cNvSpPr/>
          <p:nvPr/>
        </p:nvSpPr>
        <p:spPr>
          <a:xfrm>
            <a:off x="552713" y="1176155"/>
            <a:ext cx="9204474" cy="923330"/>
          </a:xfrm>
          <a:prstGeom prst="rect">
            <a:avLst/>
          </a:prstGeom>
        </p:spPr>
        <p:txBody>
          <a:bodyPr wrap="square">
            <a:spAutoFit/>
          </a:bodyPr>
          <a:lstStyle/>
          <a:p>
            <a:r>
              <a:rPr lang="en-US" dirty="0" smtClean="0">
                <a:solidFill>
                  <a:srgbClr val="111111"/>
                </a:solidFill>
                <a:latin typeface="Helvetica" charset="0"/>
              </a:rPr>
              <a:t>In </a:t>
            </a:r>
            <a:r>
              <a:rPr lang="en-US" dirty="0">
                <a:solidFill>
                  <a:srgbClr val="111111"/>
                </a:solidFill>
                <a:latin typeface="Helvetica" charset="0"/>
              </a:rPr>
              <a:t>addition to finding the component axes that </a:t>
            </a:r>
            <a:r>
              <a:rPr lang="en-US" dirty="0">
                <a:solidFill>
                  <a:srgbClr val="FF0000"/>
                </a:solidFill>
                <a:latin typeface="Helvetica" charset="0"/>
              </a:rPr>
              <a:t>maximize the variance </a:t>
            </a:r>
            <a:r>
              <a:rPr lang="en-US" dirty="0">
                <a:solidFill>
                  <a:srgbClr val="111111"/>
                </a:solidFill>
                <a:latin typeface="Helvetica" charset="0"/>
              </a:rPr>
              <a:t>of our data (PCA), we are additionally interested in the axes that </a:t>
            </a:r>
            <a:r>
              <a:rPr lang="en-US" dirty="0">
                <a:solidFill>
                  <a:srgbClr val="FF0000"/>
                </a:solidFill>
                <a:latin typeface="Helvetica" charset="0"/>
              </a:rPr>
              <a:t>maximize the separation </a:t>
            </a:r>
            <a:r>
              <a:rPr lang="en-US" dirty="0">
                <a:solidFill>
                  <a:srgbClr val="111111"/>
                </a:solidFill>
                <a:latin typeface="Helvetica" charset="0"/>
              </a:rPr>
              <a:t>between multiple classes (LDA).</a:t>
            </a:r>
            <a:endParaRPr lang="en-US" dirty="0"/>
          </a:p>
        </p:txBody>
      </p:sp>
      <p:sp>
        <p:nvSpPr>
          <p:cNvPr id="2" name="TextBox 1"/>
          <p:cNvSpPr txBox="1"/>
          <p:nvPr/>
        </p:nvSpPr>
        <p:spPr>
          <a:xfrm>
            <a:off x="466651" y="806823"/>
            <a:ext cx="1901226" cy="369332"/>
          </a:xfrm>
          <a:prstGeom prst="rect">
            <a:avLst/>
          </a:prstGeom>
          <a:noFill/>
        </p:spPr>
        <p:txBody>
          <a:bodyPr wrap="none" rtlCol="0">
            <a:spAutoFit/>
          </a:bodyPr>
          <a:lstStyle/>
          <a:p>
            <a:r>
              <a:rPr lang="en-US" smtClean="0"/>
              <a:t>Compared to PCA:</a:t>
            </a:r>
            <a:endParaRPr lang="en-US"/>
          </a:p>
        </p:txBody>
      </p:sp>
      <p:sp>
        <p:nvSpPr>
          <p:cNvPr id="5" name="Rectangle 4"/>
          <p:cNvSpPr/>
          <p:nvPr/>
        </p:nvSpPr>
        <p:spPr>
          <a:xfrm>
            <a:off x="466651" y="2146087"/>
            <a:ext cx="9559476" cy="1754326"/>
          </a:xfrm>
          <a:prstGeom prst="rect">
            <a:avLst/>
          </a:prstGeom>
        </p:spPr>
        <p:txBody>
          <a:bodyPr wrap="square">
            <a:spAutoFit/>
          </a:bodyPr>
          <a:lstStyle/>
          <a:p>
            <a:r>
              <a:rPr lang="en-US" dirty="0">
                <a:solidFill>
                  <a:srgbClr val="111111"/>
                </a:solidFill>
                <a:latin typeface="Helvetica" charset="0"/>
              </a:rPr>
              <a:t>So, in a nutshell, often the goal of an LDA is to project a feature space (a dataset n-dimensional samples) onto a smaller subspace </a:t>
            </a:r>
            <a:r>
              <a:rPr lang="en-US" dirty="0" err="1">
                <a:solidFill>
                  <a:srgbClr val="111111"/>
                </a:solidFill>
                <a:latin typeface="STIXGeneral-Italic" charset="0"/>
              </a:rPr>
              <a:t>k</a:t>
            </a:r>
            <a:r>
              <a:rPr lang="en-US" dirty="0" err="1">
                <a:solidFill>
                  <a:srgbClr val="111111"/>
                </a:solidFill>
                <a:latin typeface="Helvetica" charset="0"/>
              </a:rPr>
              <a:t>k</a:t>
            </a:r>
            <a:r>
              <a:rPr lang="en-US" dirty="0">
                <a:solidFill>
                  <a:srgbClr val="111111"/>
                </a:solidFill>
                <a:latin typeface="Helvetica" charset="0"/>
              </a:rPr>
              <a:t> (where </a:t>
            </a:r>
            <a:r>
              <a:rPr lang="en-US" dirty="0">
                <a:solidFill>
                  <a:srgbClr val="111111"/>
                </a:solidFill>
                <a:latin typeface="STIXGeneral-Italic" charset="0"/>
              </a:rPr>
              <a:t>k</a:t>
            </a:r>
            <a:r>
              <a:rPr lang="en-US" dirty="0">
                <a:solidFill>
                  <a:srgbClr val="111111"/>
                </a:solidFill>
                <a:latin typeface="STIXGeneral-Regular" charset="0"/>
              </a:rPr>
              <a:t>≤</a:t>
            </a:r>
            <a:r>
              <a:rPr lang="en-US" dirty="0">
                <a:solidFill>
                  <a:srgbClr val="111111"/>
                </a:solidFill>
                <a:latin typeface="STIXGeneral-Italic" charset="0"/>
              </a:rPr>
              <a:t>n</a:t>
            </a:r>
            <a:r>
              <a:rPr lang="en-US" dirty="0">
                <a:solidFill>
                  <a:srgbClr val="111111"/>
                </a:solidFill>
                <a:latin typeface="STIXGeneral-Regular" charset="0"/>
              </a:rPr>
              <a:t>−1</a:t>
            </a:r>
            <a:r>
              <a:rPr lang="en-US" dirty="0">
                <a:solidFill>
                  <a:srgbClr val="111111"/>
                </a:solidFill>
                <a:latin typeface="Helvetica" charset="0"/>
              </a:rPr>
              <a:t>k≤n−1) while maintaining the class-discriminatory information. </a:t>
            </a:r>
            <a:r>
              <a:rPr lang="en-US" dirty="0"/>
              <a:t/>
            </a:r>
            <a:br>
              <a:rPr lang="en-US" dirty="0"/>
            </a:br>
            <a:r>
              <a:rPr lang="en-US" dirty="0">
                <a:solidFill>
                  <a:srgbClr val="111111"/>
                </a:solidFill>
                <a:latin typeface="Helvetica" charset="0"/>
              </a:rPr>
              <a:t>In general, dimensionality reduction does not only help reducing computational costs for a given classification task, but it can also be helpful to avoid overfitting by minimizing the error in parameter estimation (“curse of dimensionality”).</a:t>
            </a:r>
            <a:endParaRPr lang="en-US" dirty="0"/>
          </a:p>
        </p:txBody>
      </p:sp>
    </p:spTree>
    <p:extLst>
      <p:ext uri="{BB962C8B-B14F-4D97-AF65-F5344CB8AC3E}">
        <p14:creationId xmlns:p14="http://schemas.microsoft.com/office/powerpoint/2010/main" val="8478726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sp>
        <p:nvSpPr>
          <p:cNvPr id="5" name="Rectangle 4"/>
          <p:cNvSpPr/>
          <p:nvPr/>
        </p:nvSpPr>
        <p:spPr>
          <a:xfrm>
            <a:off x="280894" y="677676"/>
            <a:ext cx="9583868" cy="2031325"/>
          </a:xfrm>
          <a:prstGeom prst="rect">
            <a:avLst/>
          </a:prstGeom>
        </p:spPr>
        <p:txBody>
          <a:bodyPr wrap="square">
            <a:spAutoFit/>
          </a:bodyPr>
          <a:lstStyle/>
          <a:p>
            <a:r>
              <a:rPr lang="en-US" dirty="0" smtClean="0">
                <a:solidFill>
                  <a:srgbClr val="111111"/>
                </a:solidFill>
                <a:latin typeface="Helvetica" charset="0"/>
              </a:rPr>
              <a:t>Both are linear </a:t>
            </a:r>
            <a:r>
              <a:rPr lang="en-US" dirty="0">
                <a:solidFill>
                  <a:srgbClr val="111111"/>
                </a:solidFill>
                <a:latin typeface="Helvetica" charset="0"/>
              </a:rPr>
              <a:t>transformation techniques </a:t>
            </a:r>
            <a:r>
              <a:rPr lang="en-US" dirty="0" smtClean="0">
                <a:solidFill>
                  <a:srgbClr val="111111"/>
                </a:solidFill>
                <a:latin typeface="Helvetica" charset="0"/>
              </a:rPr>
              <a:t>for </a:t>
            </a:r>
            <a:r>
              <a:rPr lang="en-US" dirty="0">
                <a:solidFill>
                  <a:srgbClr val="111111"/>
                </a:solidFill>
                <a:latin typeface="Helvetica" charset="0"/>
              </a:rPr>
              <a:t>dimensionality reduction. </a:t>
            </a:r>
            <a:endParaRPr lang="en-US" dirty="0" smtClean="0">
              <a:solidFill>
                <a:srgbClr val="111111"/>
              </a:solidFill>
              <a:latin typeface="Helvetica" charset="0"/>
            </a:endParaRPr>
          </a:p>
          <a:p>
            <a:endParaRPr lang="en-US" dirty="0">
              <a:solidFill>
                <a:srgbClr val="111111"/>
              </a:solidFill>
              <a:latin typeface="Helvetica" charset="0"/>
            </a:endParaRPr>
          </a:p>
          <a:p>
            <a:r>
              <a:rPr lang="en-US" b="1" dirty="0" smtClean="0">
                <a:solidFill>
                  <a:srgbClr val="111111"/>
                </a:solidFill>
                <a:latin typeface="Helvetica" charset="0"/>
              </a:rPr>
              <a:t>PCA</a:t>
            </a:r>
            <a:r>
              <a:rPr lang="en-US" dirty="0" smtClean="0">
                <a:solidFill>
                  <a:srgbClr val="111111"/>
                </a:solidFill>
                <a:latin typeface="Helvetica" charset="0"/>
              </a:rPr>
              <a:t> :  “</a:t>
            </a:r>
            <a:r>
              <a:rPr lang="en-US" dirty="0">
                <a:solidFill>
                  <a:srgbClr val="111111"/>
                </a:solidFill>
                <a:latin typeface="Helvetica" charset="0"/>
              </a:rPr>
              <a:t>unsupervised” </a:t>
            </a:r>
            <a:r>
              <a:rPr lang="en-US" dirty="0" smtClean="0">
                <a:solidFill>
                  <a:srgbClr val="111111"/>
                </a:solidFill>
                <a:latin typeface="Helvetica" charset="0"/>
              </a:rPr>
              <a:t>algorithm. It </a:t>
            </a:r>
            <a:r>
              <a:rPr lang="en-US" dirty="0">
                <a:solidFill>
                  <a:srgbClr val="111111"/>
                </a:solidFill>
                <a:latin typeface="Helvetica" charset="0"/>
              </a:rPr>
              <a:t>“ignores” class labels and its goal is to find the directions (the so-called </a:t>
            </a:r>
            <a:r>
              <a:rPr lang="en-US" dirty="0">
                <a:solidFill>
                  <a:srgbClr val="FF0000"/>
                </a:solidFill>
                <a:latin typeface="Helvetica" charset="0"/>
              </a:rPr>
              <a:t>principal components</a:t>
            </a:r>
            <a:r>
              <a:rPr lang="en-US" dirty="0">
                <a:solidFill>
                  <a:srgbClr val="111111"/>
                </a:solidFill>
                <a:latin typeface="Helvetica" charset="0"/>
              </a:rPr>
              <a:t>) that </a:t>
            </a:r>
            <a:r>
              <a:rPr lang="en-US" dirty="0">
                <a:solidFill>
                  <a:srgbClr val="FF0000"/>
                </a:solidFill>
                <a:latin typeface="Helvetica" charset="0"/>
              </a:rPr>
              <a:t>maximize the variance </a:t>
            </a:r>
            <a:r>
              <a:rPr lang="en-US" dirty="0">
                <a:solidFill>
                  <a:srgbClr val="111111"/>
                </a:solidFill>
                <a:latin typeface="Helvetica" charset="0"/>
              </a:rPr>
              <a:t>in a dataset. </a:t>
            </a:r>
            <a:endParaRPr lang="en-US" dirty="0" smtClean="0">
              <a:solidFill>
                <a:srgbClr val="111111"/>
              </a:solidFill>
              <a:latin typeface="Helvetica" charset="0"/>
            </a:endParaRPr>
          </a:p>
          <a:p>
            <a:endParaRPr lang="en-US" dirty="0" smtClean="0">
              <a:solidFill>
                <a:srgbClr val="111111"/>
              </a:solidFill>
              <a:latin typeface="Helvetica" charset="0"/>
            </a:endParaRPr>
          </a:p>
          <a:p>
            <a:r>
              <a:rPr lang="en-US" b="1" dirty="0" smtClean="0">
                <a:solidFill>
                  <a:srgbClr val="111111"/>
                </a:solidFill>
                <a:latin typeface="Helvetica" charset="0"/>
              </a:rPr>
              <a:t>LDA</a:t>
            </a:r>
            <a:r>
              <a:rPr lang="en-US" dirty="0" smtClean="0">
                <a:solidFill>
                  <a:srgbClr val="111111"/>
                </a:solidFill>
                <a:latin typeface="Helvetica" charset="0"/>
              </a:rPr>
              <a:t>:  “supervised</a:t>
            </a:r>
            <a:r>
              <a:rPr lang="en-US" dirty="0">
                <a:solidFill>
                  <a:srgbClr val="111111"/>
                </a:solidFill>
                <a:latin typeface="Helvetica" charset="0"/>
              </a:rPr>
              <a:t>” and computes the directions (“</a:t>
            </a:r>
            <a:r>
              <a:rPr lang="en-US" dirty="0">
                <a:solidFill>
                  <a:srgbClr val="FF0000"/>
                </a:solidFill>
                <a:latin typeface="Helvetica" charset="0"/>
              </a:rPr>
              <a:t>linear discriminants</a:t>
            </a:r>
            <a:r>
              <a:rPr lang="en-US" dirty="0">
                <a:solidFill>
                  <a:srgbClr val="111111"/>
                </a:solidFill>
                <a:latin typeface="Helvetica" charset="0"/>
              </a:rPr>
              <a:t>”) that will represent the axes that that </a:t>
            </a:r>
            <a:r>
              <a:rPr lang="en-US" dirty="0">
                <a:solidFill>
                  <a:srgbClr val="FF0000"/>
                </a:solidFill>
                <a:latin typeface="Helvetica" charset="0"/>
              </a:rPr>
              <a:t>maximize the separation </a:t>
            </a:r>
            <a:r>
              <a:rPr lang="en-US" dirty="0">
                <a:solidFill>
                  <a:srgbClr val="111111"/>
                </a:solidFill>
                <a:latin typeface="Helvetica" charset="0"/>
              </a:rPr>
              <a:t>between multiple classes.</a:t>
            </a:r>
            <a:endParaRPr lang="en-US" dirty="0"/>
          </a:p>
        </p:txBody>
      </p:sp>
    </p:spTree>
    <p:extLst>
      <p:ext uri="{BB962C8B-B14F-4D97-AF65-F5344CB8AC3E}">
        <p14:creationId xmlns:p14="http://schemas.microsoft.com/office/powerpoint/2010/main" val="15547151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8793" y="308344"/>
            <a:ext cx="1228926" cy="369332"/>
          </a:xfrm>
          <a:prstGeom prst="rect">
            <a:avLst/>
          </a:prstGeom>
          <a:noFill/>
        </p:spPr>
        <p:txBody>
          <a:bodyPr wrap="none" rtlCol="0">
            <a:spAutoFit/>
          </a:bodyPr>
          <a:lstStyle/>
          <a:p>
            <a:r>
              <a:rPr lang="en-US" altLang="zh-CN" dirty="0" smtClean="0"/>
              <a:t>PCA vs LDA</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793" y="677676"/>
            <a:ext cx="8152081" cy="4402996"/>
          </a:xfrm>
          <a:prstGeom prst="rect">
            <a:avLst/>
          </a:prstGeom>
        </p:spPr>
      </p:pic>
      <p:sp>
        <p:nvSpPr>
          <p:cNvPr id="3" name="Rectangle 2"/>
          <p:cNvSpPr/>
          <p:nvPr/>
        </p:nvSpPr>
        <p:spPr>
          <a:xfrm>
            <a:off x="1883782" y="169844"/>
            <a:ext cx="8056283" cy="369332"/>
          </a:xfrm>
          <a:prstGeom prst="rect">
            <a:avLst/>
          </a:prstGeom>
        </p:spPr>
        <p:txBody>
          <a:bodyPr wrap="square">
            <a:spAutoFit/>
          </a:bodyPr>
          <a:lstStyle/>
          <a:p>
            <a:r>
              <a:rPr lang="en-US" dirty="0"/>
              <a:t>https://</a:t>
            </a:r>
            <a:r>
              <a:rPr lang="en-US" dirty="0" err="1"/>
              <a:t>sebastianraschka.com</a:t>
            </a:r>
            <a:r>
              <a:rPr lang="en-US" dirty="0"/>
              <a:t>/Articles/2014_python_lda.html#introduction</a:t>
            </a:r>
          </a:p>
        </p:txBody>
      </p:sp>
    </p:spTree>
    <p:extLst>
      <p:ext uri="{BB962C8B-B14F-4D97-AF65-F5344CB8AC3E}">
        <p14:creationId xmlns:p14="http://schemas.microsoft.com/office/powerpoint/2010/main" val="14103728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035" y="-48148"/>
            <a:ext cx="8763000" cy="1104636"/>
          </a:xfrm>
        </p:spPr>
        <p:txBody>
          <a:bodyPr/>
          <a:lstStyle/>
          <a:p>
            <a:r>
              <a:rPr lang="en-US" dirty="0"/>
              <a:t>Feature Engineering</a:t>
            </a:r>
          </a:p>
        </p:txBody>
      </p:sp>
      <p:sp>
        <p:nvSpPr>
          <p:cNvPr id="9" name="Content Placeholder 15"/>
          <p:cNvSpPr>
            <a:spLocks noGrp="1"/>
          </p:cNvSpPr>
          <p:nvPr>
            <p:ph idx="1"/>
          </p:nvPr>
        </p:nvSpPr>
        <p:spPr>
          <a:xfrm>
            <a:off x="1149365" y="1732181"/>
            <a:ext cx="3316114" cy="3771636"/>
          </a:xfrm>
        </p:spPr>
        <p:txBody>
          <a:bodyPr numCol="1">
            <a:normAutofit/>
          </a:bodyPr>
          <a:lstStyle/>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r>
              <a:rPr lang="en-US" altLang="zh-CN" sz="1500" dirty="0"/>
              <a:t>Content</a:t>
            </a:r>
            <a:r>
              <a:rPr lang="zh-CN" altLang="en-US" sz="1500" dirty="0"/>
              <a:t> </a:t>
            </a:r>
            <a:r>
              <a:rPr lang="en-US" altLang="zh-CN" sz="1500" dirty="0"/>
              <a:t>Features:</a:t>
            </a:r>
            <a:r>
              <a:rPr lang="zh-CN" altLang="en-US" sz="1500" dirty="0"/>
              <a:t> </a:t>
            </a:r>
            <a:endParaRPr lang="en-US" altLang="zh-CN" sz="1500" dirty="0"/>
          </a:p>
          <a:p>
            <a:pPr marL="619135" lvl="3" indent="-238128">
              <a:buFont typeface="Arial" charset="0"/>
              <a:buChar char="•"/>
            </a:pPr>
            <a:r>
              <a:rPr lang="en-US" dirty="0"/>
              <a:t>Time Spent </a:t>
            </a:r>
          </a:p>
          <a:p>
            <a:pPr marL="619135" lvl="3" indent="-238128">
              <a:buFont typeface="Arial" charset="0"/>
              <a:buChar char="•"/>
            </a:pPr>
            <a:r>
              <a:rPr lang="en-US" dirty="0"/>
              <a:t>Learner Completion</a:t>
            </a:r>
          </a:p>
          <a:p>
            <a:pPr marL="619135" lvl="3" indent="-238128">
              <a:buFont typeface="Arial" charset="0"/>
              <a:buChar char="•"/>
            </a:pPr>
            <a:r>
              <a:rPr lang="en-US" dirty="0"/>
              <a:t>Engagement </a:t>
            </a:r>
          </a:p>
          <a:p>
            <a:endParaRPr lang="en-US" sz="1500" dirty="0"/>
          </a:p>
          <a:p>
            <a:endParaRPr lang="en-US" sz="1500"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5</a:t>
            </a:fld>
            <a:endParaRPr lang="en-US"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18019"/>
          <a:stretch/>
        </p:blipFill>
        <p:spPr>
          <a:xfrm>
            <a:off x="2001485" y="1077606"/>
            <a:ext cx="5524500" cy="2559496"/>
          </a:xfrm>
          <a:prstGeom prst="rect">
            <a:avLst/>
          </a:prstGeom>
        </p:spPr>
      </p:pic>
      <p:sp>
        <p:nvSpPr>
          <p:cNvPr id="7" name="TextBox 6"/>
          <p:cNvSpPr txBox="1"/>
          <p:nvPr/>
        </p:nvSpPr>
        <p:spPr>
          <a:xfrm>
            <a:off x="7525987" y="2126519"/>
            <a:ext cx="1018036" cy="477054"/>
          </a:xfrm>
          <a:prstGeom prst="rect">
            <a:avLst/>
          </a:prstGeom>
          <a:noFill/>
        </p:spPr>
        <p:txBody>
          <a:bodyPr wrap="none" rtlCol="0">
            <a:spAutoFit/>
          </a:bodyPr>
          <a:lstStyle/>
          <a:p>
            <a:r>
              <a:rPr lang="en-US" altLang="zh-CN" sz="1250" b="1" dirty="0"/>
              <a:t>Prediction</a:t>
            </a:r>
            <a:r>
              <a:rPr lang="zh-CN" altLang="en-US" sz="1250" b="1" dirty="0"/>
              <a:t> </a:t>
            </a:r>
            <a:r>
              <a:rPr lang="en-US" altLang="zh-CN" sz="1250" b="1" dirty="0"/>
              <a:t>&amp;</a:t>
            </a:r>
          </a:p>
          <a:p>
            <a:r>
              <a:rPr lang="en-US" altLang="zh-CN" sz="1250" b="1" dirty="0"/>
              <a:t>Evaluation</a:t>
            </a:r>
          </a:p>
        </p:txBody>
      </p:sp>
      <p:sp>
        <p:nvSpPr>
          <p:cNvPr id="3" name="TextBox 2"/>
          <p:cNvSpPr txBox="1"/>
          <p:nvPr/>
        </p:nvSpPr>
        <p:spPr>
          <a:xfrm>
            <a:off x="2539775" y="4988489"/>
            <a:ext cx="5117106" cy="323165"/>
          </a:xfrm>
          <a:prstGeom prst="rect">
            <a:avLst/>
          </a:prstGeom>
          <a:noFill/>
        </p:spPr>
        <p:txBody>
          <a:bodyPr wrap="none" rtlCol="0">
            <a:spAutoFit/>
          </a:bodyPr>
          <a:lstStyle/>
          <a:p>
            <a:r>
              <a:rPr lang="en-US" altLang="zh-CN" sz="1500" dirty="0">
                <a:solidFill>
                  <a:schemeClr val="tx1">
                    <a:lumMod val="75000"/>
                    <a:lumOff val="25000"/>
                  </a:schemeClr>
                </a:solidFill>
                <a:latin typeface="Helvetica" charset="0"/>
                <a:ea typeface="Helvetica" charset="0"/>
                <a:cs typeface="Helvetica" charset="0"/>
              </a:rPr>
              <a:t>Approximately</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400</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features</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in</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total</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for</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each</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of</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the</a:t>
            </a:r>
            <a:r>
              <a:rPr lang="zh-CN" altLang="en-US" sz="1500" dirty="0">
                <a:solidFill>
                  <a:schemeClr val="tx1">
                    <a:lumMod val="75000"/>
                    <a:lumOff val="25000"/>
                  </a:schemeClr>
                </a:solidFill>
                <a:latin typeface="Helvetica" charset="0"/>
                <a:ea typeface="Helvetica" charset="0"/>
                <a:cs typeface="Helvetica" charset="0"/>
              </a:rPr>
              <a:t> </a:t>
            </a:r>
            <a:r>
              <a:rPr lang="en-US" altLang="zh-CN" sz="1500" dirty="0">
                <a:solidFill>
                  <a:schemeClr val="tx1">
                    <a:lumMod val="75000"/>
                    <a:lumOff val="25000"/>
                  </a:schemeClr>
                </a:solidFill>
                <a:latin typeface="Helvetica" charset="0"/>
                <a:ea typeface="Helvetica" charset="0"/>
                <a:cs typeface="Helvetica" charset="0"/>
              </a:rPr>
              <a:t>course.</a:t>
            </a:r>
            <a:endParaRPr lang="en-US" sz="1500" dirty="0">
              <a:solidFill>
                <a:schemeClr val="tx1">
                  <a:lumMod val="75000"/>
                  <a:lumOff val="25000"/>
                </a:schemeClr>
              </a:solidFill>
              <a:latin typeface="Helvetica" charset="0"/>
              <a:ea typeface="Helvetica" charset="0"/>
              <a:cs typeface="Helvetica" charset="0"/>
            </a:endParaRPr>
          </a:p>
        </p:txBody>
      </p:sp>
      <p:sp>
        <p:nvSpPr>
          <p:cNvPr id="10" name="Content Placeholder 15"/>
          <p:cNvSpPr txBox="1">
            <a:spLocks/>
          </p:cNvSpPr>
          <p:nvPr/>
        </p:nvSpPr>
        <p:spPr>
          <a:xfrm>
            <a:off x="5192887" y="1524627"/>
            <a:ext cx="3316114" cy="3771636"/>
          </a:xfrm>
          <a:prstGeom prst="rect">
            <a:avLst/>
          </a:prstGeom>
        </p:spPr>
        <p:txBody>
          <a:bodyPr vert="horz" lIns="76200" tIns="38100" rIns="76200" bIns="38100" numCol="1"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r>
              <a:rPr lang="en-US" altLang="zh-CN" sz="1500" dirty="0"/>
              <a:t>SLN</a:t>
            </a:r>
            <a:r>
              <a:rPr lang="zh-CN" altLang="en-US" sz="1500" dirty="0"/>
              <a:t> </a:t>
            </a:r>
            <a:r>
              <a:rPr lang="en-US" altLang="zh-CN" sz="1500" dirty="0"/>
              <a:t>Features</a:t>
            </a:r>
          </a:p>
          <a:p>
            <a:pPr marL="619135" lvl="3" indent="-238128">
              <a:buFont typeface="Arial" charset="0"/>
              <a:buChar char="•"/>
            </a:pPr>
            <a:r>
              <a:rPr lang="en-US" sz="1500" dirty="0"/>
              <a:t>Topic Extract</a:t>
            </a:r>
            <a:r>
              <a:rPr lang="en-US" altLang="zh-CN" sz="1500" dirty="0"/>
              <a:t>ion</a:t>
            </a:r>
            <a:r>
              <a:rPr lang="zh-CN" altLang="en-US" sz="1500" dirty="0"/>
              <a:t> </a:t>
            </a:r>
            <a:r>
              <a:rPr lang="en-US" altLang="zh-CN" sz="1500" dirty="0"/>
              <a:t>(LDA)</a:t>
            </a:r>
          </a:p>
          <a:p>
            <a:pPr marL="619135" lvl="3" indent="-238128">
              <a:buFont typeface="Arial" charset="0"/>
              <a:buChar char="•"/>
            </a:pPr>
            <a:r>
              <a:rPr lang="en-US" altLang="zh-CN" sz="1500" dirty="0"/>
              <a:t>Content</a:t>
            </a:r>
            <a:r>
              <a:rPr lang="zh-CN" altLang="en-US" sz="1500" dirty="0"/>
              <a:t> </a:t>
            </a:r>
            <a:r>
              <a:rPr lang="en-US" altLang="zh-CN" sz="1500" dirty="0"/>
              <a:t>Similarity (TVD)</a:t>
            </a:r>
          </a:p>
          <a:p>
            <a:pPr marL="619135" lvl="3" indent="-238128">
              <a:buFont typeface="Arial" charset="0"/>
              <a:buChar char="•"/>
            </a:pPr>
            <a:r>
              <a:rPr lang="en-US" altLang="zh-CN" sz="1500" dirty="0"/>
              <a:t>Social</a:t>
            </a:r>
            <a:r>
              <a:rPr lang="zh-CN" altLang="en-US" sz="1500" dirty="0"/>
              <a:t> </a:t>
            </a:r>
            <a:r>
              <a:rPr lang="en-US" altLang="zh-CN" sz="1500" dirty="0"/>
              <a:t>Involvement (Volume)</a:t>
            </a:r>
            <a:endParaRPr lang="en-US" sz="1500" dirty="0"/>
          </a:p>
          <a:p>
            <a:endParaRPr lang="en-US" sz="1500" dirty="0"/>
          </a:p>
          <a:p>
            <a:endParaRPr lang="en-US" sz="1500" dirty="0"/>
          </a:p>
        </p:txBody>
      </p:sp>
    </p:spTree>
    <p:extLst>
      <p:ext uri="{BB962C8B-B14F-4D97-AF65-F5344CB8AC3E}">
        <p14:creationId xmlns:p14="http://schemas.microsoft.com/office/powerpoint/2010/main" val="180411704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Decision Tree:</a:t>
            </a:r>
            <a:r>
              <a:rPr lang="en-US" dirty="0" smtClean="0">
                <a:latin typeface=""/>
              </a:rPr>
              <a:t> </a:t>
            </a:r>
            <a:r>
              <a:rPr lang="zh-CN" altLang="en-US" dirty="0" smtClean="0">
                <a:latin typeface=""/>
              </a:rPr>
              <a:t>步骤和公式</a:t>
            </a:r>
            <a:endParaRPr lang="en-US" dirty="0" smtClean="0">
              <a:latin typeface=""/>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589" y="564228"/>
            <a:ext cx="7061798" cy="260435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712" y="3168579"/>
            <a:ext cx="6570001" cy="2631042"/>
          </a:xfrm>
          <a:prstGeom prst="rect">
            <a:avLst/>
          </a:prstGeom>
        </p:spPr>
      </p:pic>
    </p:spTree>
    <p:extLst>
      <p:ext uri="{BB962C8B-B14F-4D97-AF65-F5344CB8AC3E}">
        <p14:creationId xmlns:p14="http://schemas.microsoft.com/office/powerpoint/2010/main" val="10824091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Decision Tree:</a:t>
            </a:r>
            <a:r>
              <a:rPr lang="en-US" dirty="0" smtClean="0">
                <a:latin typeface=""/>
              </a:rPr>
              <a:t> </a:t>
            </a:r>
            <a:r>
              <a:rPr lang="zh-CN" altLang="en-US" dirty="0" smtClean="0">
                <a:latin typeface=""/>
              </a:rPr>
              <a:t>步骤和公式</a:t>
            </a:r>
            <a:endParaRPr lang="en-US" dirty="0" smtClean="0">
              <a:latin typeface=""/>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121" y="564228"/>
            <a:ext cx="6906937" cy="4113222"/>
          </a:xfrm>
          <a:prstGeom prst="rect">
            <a:avLst/>
          </a:prstGeom>
        </p:spPr>
      </p:pic>
    </p:spTree>
    <p:extLst>
      <p:ext uri="{BB962C8B-B14F-4D97-AF65-F5344CB8AC3E}">
        <p14:creationId xmlns:p14="http://schemas.microsoft.com/office/powerpoint/2010/main" val="19280325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RF:</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3165357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RF:</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1704310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GBM:</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14119142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6651" y="194896"/>
            <a:ext cx="8953796" cy="369332"/>
          </a:xfrm>
          <a:prstGeom prst="rect">
            <a:avLst/>
          </a:prstGeom>
        </p:spPr>
        <p:txBody>
          <a:bodyPr wrap="square">
            <a:spAutoFit/>
          </a:bodyPr>
          <a:lstStyle/>
          <a:p>
            <a:r>
              <a:rPr lang="en-US" b="1" dirty="0" smtClean="0">
                <a:latin typeface=""/>
              </a:rPr>
              <a:t>RF vs. GBM:</a:t>
            </a:r>
            <a:r>
              <a:rPr lang="en-US" dirty="0" smtClean="0">
                <a:latin typeface=""/>
              </a:rPr>
              <a:t> </a:t>
            </a:r>
            <a:r>
              <a:rPr lang="zh-CN" altLang="en-US" dirty="0" smtClean="0">
                <a:latin typeface=""/>
              </a:rPr>
              <a:t>步骤和公式</a:t>
            </a:r>
            <a:endParaRPr lang="en-US" dirty="0" smtClean="0">
              <a:latin typeface=""/>
            </a:endParaRPr>
          </a:p>
        </p:txBody>
      </p:sp>
    </p:spTree>
    <p:extLst>
      <p:ext uri="{BB962C8B-B14F-4D97-AF65-F5344CB8AC3E}">
        <p14:creationId xmlns:p14="http://schemas.microsoft.com/office/powerpoint/2010/main" val="158307731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418" y="106326"/>
            <a:ext cx="3062177" cy="369332"/>
          </a:xfrm>
          <a:prstGeom prst="rect">
            <a:avLst/>
          </a:prstGeom>
          <a:noFill/>
        </p:spPr>
        <p:txBody>
          <a:bodyPr wrap="square" rtlCol="0">
            <a:spAutoFit/>
          </a:bodyPr>
          <a:lstStyle/>
          <a:p>
            <a:r>
              <a:rPr lang="en-US" altLang="zh-CN" dirty="0"/>
              <a:t>Loss</a:t>
            </a:r>
            <a:r>
              <a:rPr lang="zh-CN" altLang="en-US" dirty="0"/>
              <a:t> </a:t>
            </a:r>
            <a:r>
              <a:rPr lang="en-US" altLang="zh-CN" dirty="0"/>
              <a:t>function</a:t>
            </a:r>
            <a:r>
              <a:rPr lang="zh-CN" altLang="en-US" dirty="0"/>
              <a:t> 损失</a:t>
            </a:r>
            <a:r>
              <a:rPr lang="zh-CN" altLang="en-US" dirty="0" smtClean="0"/>
              <a:t>函数</a:t>
            </a:r>
            <a:endParaRPr lang="en-US" altLang="zh-CN" dirty="0"/>
          </a:p>
        </p:txBody>
      </p:sp>
      <p:sp>
        <p:nvSpPr>
          <p:cNvPr id="3" name="Rectangle 2"/>
          <p:cNvSpPr/>
          <p:nvPr/>
        </p:nvSpPr>
        <p:spPr>
          <a:xfrm>
            <a:off x="185478" y="600441"/>
            <a:ext cx="8022857" cy="4524315"/>
          </a:xfrm>
          <a:prstGeom prst="rect">
            <a:avLst/>
          </a:prstGeom>
        </p:spPr>
        <p:txBody>
          <a:bodyPr wrap="square">
            <a:spAutoFit/>
          </a:bodyPr>
          <a:lstStyle/>
          <a:p>
            <a:r>
              <a:rPr lang="en-US" b="1" dirty="0" err="1" smtClean="0">
                <a:solidFill>
                  <a:srgbClr val="4F4F4F"/>
                </a:solidFill>
                <a:latin typeface="-apple-system" charset="0"/>
              </a:rPr>
              <a:t>一般的</a:t>
            </a:r>
            <a:r>
              <a:rPr lang="en-US" b="1" dirty="0" err="1">
                <a:solidFill>
                  <a:srgbClr val="4F4F4F"/>
                </a:solidFill>
                <a:latin typeface="-apple-system" charset="0"/>
              </a:rPr>
              <a:t>loss</a:t>
            </a:r>
            <a:r>
              <a:rPr lang="en-US" b="1" dirty="0">
                <a:solidFill>
                  <a:srgbClr val="4F4F4F"/>
                </a:solidFill>
                <a:latin typeface="-apple-system" charset="0"/>
              </a:rPr>
              <a:t> term有5种</a:t>
            </a:r>
            <a:r>
              <a:rPr lang="en-US" dirty="0">
                <a:solidFill>
                  <a:srgbClr val="4F4F4F"/>
                </a:solidFill>
                <a:latin typeface="-apple-system" charset="0"/>
              </a:rPr>
              <a:t> </a:t>
            </a:r>
            <a:r>
              <a:rPr lang="en-US" dirty="0"/>
              <a:t/>
            </a:r>
            <a:br>
              <a:rPr lang="en-US" dirty="0"/>
            </a:br>
            <a:r>
              <a:rPr lang="en-US" dirty="0" smtClean="0">
                <a:solidFill>
                  <a:srgbClr val="4F4F4F"/>
                </a:solidFill>
                <a:latin typeface="-apple-system" charset="0"/>
              </a:rPr>
              <a:t>•Cross Entropy Loss</a:t>
            </a:r>
            <a:r>
              <a:rPr lang="en-US" dirty="0"/>
              <a:t/>
            </a:r>
            <a:br>
              <a:rPr lang="en-US" dirty="0"/>
            </a:br>
            <a:endParaRPr lang="en-US" dirty="0" smtClean="0"/>
          </a:p>
          <a:p>
            <a:endParaRPr lang="en-US" dirty="0" smtClean="0"/>
          </a:p>
          <a:p>
            <a:r>
              <a:rPr lang="en-US" dirty="0" smtClean="0">
                <a:solidFill>
                  <a:srgbClr val="4F4F4F"/>
                </a:solidFill>
                <a:latin typeface="-apple-system" charset="0"/>
              </a:rPr>
              <a:t>•</a:t>
            </a:r>
            <a:r>
              <a:rPr lang="en-US" dirty="0">
                <a:solidFill>
                  <a:srgbClr val="4F4F4F"/>
                </a:solidFill>
                <a:latin typeface="-apple-system" charset="0"/>
              </a:rPr>
              <a:t>Hinge (SVM, soft margin)  </a:t>
            </a:r>
            <a:r>
              <a:rPr lang="en-US" dirty="0"/>
              <a:t/>
            </a:r>
            <a:br>
              <a:rPr lang="en-US" dirty="0"/>
            </a:br>
            <a:endParaRPr lang="en-US" dirty="0" smtClean="0"/>
          </a:p>
          <a:p>
            <a:endParaRPr lang="en-US" dirty="0" smtClean="0"/>
          </a:p>
          <a:p>
            <a:r>
              <a:rPr lang="en-US" dirty="0" smtClean="0">
                <a:solidFill>
                  <a:srgbClr val="4F4F4F"/>
                </a:solidFill>
                <a:latin typeface="-apple-system" charset="0"/>
              </a:rPr>
              <a:t>•Logistic </a:t>
            </a:r>
            <a:r>
              <a:rPr lang="en-US" dirty="0">
                <a:solidFill>
                  <a:srgbClr val="4F4F4F"/>
                </a:solidFill>
                <a:latin typeface="-apple-system" charset="0"/>
              </a:rPr>
              <a:t>L</a:t>
            </a:r>
            <a:r>
              <a:rPr lang="en-US" dirty="0" smtClean="0">
                <a:solidFill>
                  <a:srgbClr val="4F4F4F"/>
                </a:solidFill>
                <a:latin typeface="-apple-system" charset="0"/>
              </a:rPr>
              <a:t>oss</a:t>
            </a:r>
            <a:r>
              <a:rPr lang="en-US" dirty="0">
                <a:solidFill>
                  <a:srgbClr val="4F4F4F"/>
                </a:solidFill>
                <a:latin typeface="-apple-system" charset="0"/>
              </a:rPr>
              <a:t> </a:t>
            </a:r>
            <a:r>
              <a:rPr lang="en-US" dirty="0"/>
              <a:t/>
            </a:r>
            <a:br>
              <a:rPr lang="en-US" dirty="0"/>
            </a:br>
            <a:endParaRPr lang="en-US" dirty="0" smtClean="0"/>
          </a:p>
          <a:p>
            <a:endParaRPr lang="en-US" dirty="0" smtClean="0"/>
          </a:p>
          <a:p>
            <a:r>
              <a:rPr lang="en-US" dirty="0" smtClean="0">
                <a:solidFill>
                  <a:srgbClr val="4F4F4F"/>
                </a:solidFill>
                <a:latin typeface="-apple-system" charset="0"/>
              </a:rPr>
              <a:t>•</a:t>
            </a:r>
            <a:r>
              <a:rPr lang="en-US" dirty="0">
                <a:solidFill>
                  <a:srgbClr val="4F4F4F"/>
                </a:solidFill>
                <a:latin typeface="-apple-system" charset="0"/>
              </a:rPr>
              <a:t>Squared loss (linear regression)  </a:t>
            </a:r>
            <a:r>
              <a:rPr lang="zh-CN" altLang="en-US" dirty="0">
                <a:solidFill>
                  <a:srgbClr val="4F4F4F"/>
                </a:solidFill>
                <a:latin typeface="-apple-system" charset="0"/>
              </a:rPr>
              <a:t>即平凡差</a:t>
            </a:r>
            <a:r>
              <a:rPr lang="en-US" dirty="0"/>
              <a:t/>
            </a:r>
            <a:br>
              <a:rPr lang="en-US" dirty="0"/>
            </a:br>
            <a:endParaRPr lang="en-US" dirty="0" smtClean="0"/>
          </a:p>
          <a:p>
            <a:endParaRPr lang="en-US" dirty="0" smtClean="0"/>
          </a:p>
          <a:p>
            <a:r>
              <a:rPr lang="en-US" dirty="0" smtClean="0">
                <a:solidFill>
                  <a:srgbClr val="4F4F4F"/>
                </a:solidFill>
                <a:latin typeface="-apple-system" charset="0"/>
              </a:rPr>
              <a:t>•</a:t>
            </a:r>
            <a:r>
              <a:rPr lang="en-US" dirty="0">
                <a:solidFill>
                  <a:srgbClr val="4F4F4F"/>
                </a:solidFill>
                <a:latin typeface="-apple-system" charset="0"/>
              </a:rPr>
              <a:t>Exponential loss (Boosting) </a:t>
            </a:r>
          </a:p>
          <a:p>
            <a:endParaRPr lang="en-US" dirty="0" smtClean="0"/>
          </a:p>
          <a:p>
            <a:endParaRPr lang="en-US" dirty="0" smtClean="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7599" y="3752798"/>
            <a:ext cx="2558531" cy="40057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5405" y="1972383"/>
            <a:ext cx="4768942" cy="442263"/>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33821" y="2684138"/>
            <a:ext cx="3098107" cy="590690"/>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80868" y="1093752"/>
            <a:ext cx="5140657" cy="491853"/>
          </a:xfrm>
          <a:prstGeom prst="rect">
            <a:avLst/>
          </a:prstGeom>
        </p:spPr>
      </p:pic>
    </p:spTree>
    <p:extLst>
      <p:ext uri="{BB962C8B-B14F-4D97-AF65-F5344CB8AC3E}">
        <p14:creationId xmlns:p14="http://schemas.microsoft.com/office/powerpoint/2010/main" val="202116021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9906" y="85061"/>
            <a:ext cx="3062177" cy="369332"/>
          </a:xfrm>
          <a:prstGeom prst="rect">
            <a:avLst/>
          </a:prstGeom>
          <a:noFill/>
        </p:spPr>
        <p:txBody>
          <a:bodyPr wrap="square" rtlCol="0">
            <a:spAutoFit/>
          </a:bodyPr>
          <a:lstStyle/>
          <a:p>
            <a:r>
              <a:rPr lang="en-US" altLang="zh-CN" dirty="0"/>
              <a:t>Loss</a:t>
            </a:r>
            <a:r>
              <a:rPr lang="zh-CN" altLang="en-US" dirty="0"/>
              <a:t> </a:t>
            </a:r>
            <a:r>
              <a:rPr lang="en-US" altLang="zh-CN" dirty="0"/>
              <a:t>function</a:t>
            </a:r>
            <a:r>
              <a:rPr lang="zh-CN" altLang="en-US" dirty="0"/>
              <a:t> 损失</a:t>
            </a:r>
            <a:r>
              <a:rPr lang="zh-CN" altLang="en-US" dirty="0" smtClean="0"/>
              <a:t>函数</a:t>
            </a:r>
            <a:endParaRPr lang="en-US" altLang="zh-CN" dirty="0"/>
          </a:p>
        </p:txBody>
      </p:sp>
      <p:sp>
        <p:nvSpPr>
          <p:cNvPr id="3" name="Rectangle 2"/>
          <p:cNvSpPr/>
          <p:nvPr/>
        </p:nvSpPr>
        <p:spPr>
          <a:xfrm>
            <a:off x="259906" y="454393"/>
            <a:ext cx="6762308" cy="646331"/>
          </a:xfrm>
          <a:prstGeom prst="rect">
            <a:avLst/>
          </a:prstGeom>
        </p:spPr>
        <p:txBody>
          <a:bodyPr wrap="square">
            <a:spAutoFit/>
          </a:bodyPr>
          <a:lstStyle/>
          <a:p>
            <a:r>
              <a:rPr lang="en-US" dirty="0" smtClean="0">
                <a:solidFill>
                  <a:srgbClr val="4F4F4F"/>
                </a:solidFill>
                <a:latin typeface="-apple-system" charset="0"/>
              </a:rPr>
              <a:t>•</a:t>
            </a:r>
            <a:r>
              <a:rPr lang="en-US" dirty="0">
                <a:solidFill>
                  <a:srgbClr val="4F4F4F"/>
                </a:solidFill>
                <a:latin typeface="-apple-system" charset="0"/>
              </a:rPr>
              <a:t>Hinge (SVM, soft margin)  </a:t>
            </a:r>
            <a:r>
              <a:rPr lang="en-US" dirty="0"/>
              <a:t/>
            </a:r>
            <a:br>
              <a:rPr lang="en-US" dirty="0"/>
            </a:b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523" y="885169"/>
            <a:ext cx="2753537" cy="431109"/>
          </a:xfrm>
          <a:prstGeom prst="rect">
            <a:avLst/>
          </a:prstGeom>
        </p:spPr>
      </p:pic>
    </p:spTree>
    <p:extLst>
      <p:ext uri="{BB962C8B-B14F-4D97-AF65-F5344CB8AC3E}">
        <p14:creationId xmlns:p14="http://schemas.microsoft.com/office/powerpoint/2010/main" val="5016689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9606" y="208739"/>
            <a:ext cx="2100703" cy="369332"/>
          </a:xfrm>
          <a:prstGeom prst="rect">
            <a:avLst/>
          </a:prstGeom>
          <a:noFill/>
        </p:spPr>
        <p:txBody>
          <a:bodyPr wrap="none" rtlCol="0">
            <a:spAutoFit/>
          </a:bodyPr>
          <a:lstStyle/>
          <a:p>
            <a:r>
              <a:rPr lang="en-US" altLang="zh-CN" dirty="0"/>
              <a:t>Metrics</a:t>
            </a:r>
            <a:r>
              <a:rPr lang="zh-CN" altLang="en-US" dirty="0"/>
              <a:t> 评估方法：</a:t>
            </a:r>
            <a:endParaRPr lang="en-US" dirty="0"/>
          </a:p>
        </p:txBody>
      </p:sp>
      <p:sp>
        <p:nvSpPr>
          <p:cNvPr id="4" name="Rectangle 3"/>
          <p:cNvSpPr/>
          <p:nvPr/>
        </p:nvSpPr>
        <p:spPr>
          <a:xfrm>
            <a:off x="1479605" y="661072"/>
            <a:ext cx="6956739" cy="1754326"/>
          </a:xfrm>
          <a:prstGeom prst="rect">
            <a:avLst/>
          </a:prstGeom>
        </p:spPr>
        <p:txBody>
          <a:bodyPr wrap="square">
            <a:spAutoFit/>
          </a:bodyPr>
          <a:lstStyle/>
          <a:p>
            <a:pPr fontAlgn="base"/>
            <a:r>
              <a:rPr lang="en-US" dirty="0">
                <a:solidFill>
                  <a:srgbClr val="242729"/>
                </a:solidFill>
                <a:latin typeface="Arial" charset="0"/>
              </a:rPr>
              <a:t>The loss function is used to optimize your model. This is the function that will get minimized by the optimizer.</a:t>
            </a:r>
          </a:p>
          <a:p>
            <a:pPr fontAlgn="base"/>
            <a:endParaRPr lang="en-US" dirty="0" smtClean="0">
              <a:solidFill>
                <a:srgbClr val="242729"/>
              </a:solidFill>
              <a:latin typeface="Arial" charset="0"/>
            </a:endParaRPr>
          </a:p>
          <a:p>
            <a:pPr fontAlgn="base"/>
            <a:r>
              <a:rPr lang="en-US" dirty="0" smtClean="0">
                <a:solidFill>
                  <a:srgbClr val="242729"/>
                </a:solidFill>
                <a:latin typeface="Arial" charset="0"/>
              </a:rPr>
              <a:t>A </a:t>
            </a:r>
            <a:r>
              <a:rPr lang="en-US" dirty="0">
                <a:solidFill>
                  <a:srgbClr val="242729"/>
                </a:solidFill>
                <a:latin typeface="Arial" charset="0"/>
              </a:rPr>
              <a:t>metric is used to judge the performance of your model. This is only for you to look at and has nothing to do with the optimization process.</a:t>
            </a:r>
          </a:p>
        </p:txBody>
      </p:sp>
      <p:sp>
        <p:nvSpPr>
          <p:cNvPr id="5" name="TextBox 4"/>
          <p:cNvSpPr txBox="1"/>
          <p:nvPr/>
        </p:nvSpPr>
        <p:spPr>
          <a:xfrm>
            <a:off x="3715488" y="208739"/>
            <a:ext cx="1107996" cy="369332"/>
          </a:xfrm>
          <a:prstGeom prst="rect">
            <a:avLst/>
          </a:prstGeom>
          <a:noFill/>
        </p:spPr>
        <p:txBody>
          <a:bodyPr wrap="none" rtlCol="0">
            <a:spAutoFit/>
          </a:bodyPr>
          <a:lstStyle/>
          <a:p>
            <a:r>
              <a:rPr lang="zh-CN" altLang="en-US">
                <a:solidFill>
                  <a:srgbClr val="FF0000"/>
                </a:solidFill>
              </a:rPr>
              <a:t>添加公式</a:t>
            </a:r>
            <a:endParaRPr lang="en-US" dirty="0">
              <a:solidFill>
                <a:srgbClr val="FF0000"/>
              </a:solidFill>
            </a:endParaRPr>
          </a:p>
        </p:txBody>
      </p:sp>
    </p:spTree>
    <p:extLst>
      <p:ext uri="{BB962C8B-B14F-4D97-AF65-F5344CB8AC3E}">
        <p14:creationId xmlns:p14="http://schemas.microsoft.com/office/powerpoint/2010/main" val="16954963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4179000" y="229000"/>
            <a:ext cx="5185833" cy="1093917"/>
          </a:xfrm>
          <a:prstGeom prst="rect">
            <a:avLst/>
          </a:prstGeom>
          <a:noFill/>
          <a:ln>
            <a:noFill/>
          </a:ln>
        </p:spPr>
      </p:pic>
      <p:sp>
        <p:nvSpPr>
          <p:cNvPr id="55" name="Shape 55"/>
          <p:cNvSpPr txBox="1"/>
          <p:nvPr/>
        </p:nvSpPr>
        <p:spPr>
          <a:xfrm>
            <a:off x="222447" y="84667"/>
            <a:ext cx="3841667" cy="1754766"/>
          </a:xfrm>
          <a:prstGeom prst="rect">
            <a:avLst/>
          </a:prstGeom>
          <a:noFill/>
          <a:ln>
            <a:noFill/>
          </a:ln>
        </p:spPr>
        <p:txBody>
          <a:bodyPr spcFirstLastPara="1" wrap="square" lIns="101583" tIns="101583" rIns="101583" bIns="101583" anchor="ctr" anchorCtr="0">
            <a:noAutofit/>
          </a:bodyPr>
          <a:lstStyle/>
          <a:p>
            <a:r>
              <a:rPr lang="en" sz="1278" dirty="0">
                <a:solidFill>
                  <a:srgbClr val="1A1A1A"/>
                </a:solidFill>
                <a:highlight>
                  <a:srgbClr val="FFFFFF"/>
                </a:highlight>
                <a:latin typeface="Microsoft Yahei"/>
                <a:ea typeface="Microsoft Yahei"/>
                <a:cs typeface="Microsoft Yahei"/>
                <a:sym typeface="Microsoft Yahei"/>
              </a:rPr>
              <a:t>L1：(</a:t>
            </a:r>
            <a:r>
              <a:rPr lang="en" sz="1278" dirty="0" smtClean="0">
                <a:solidFill>
                  <a:srgbClr val="1A1A1A"/>
                </a:solidFill>
                <a:highlight>
                  <a:srgbClr val="FFFFFF"/>
                </a:highlight>
                <a:latin typeface="Microsoft Yahei"/>
                <a:ea typeface="Microsoft Yahei"/>
                <a:cs typeface="Microsoft Yahei"/>
                <a:sym typeface="Microsoft Yahei"/>
              </a:rPr>
              <a:t>lasso</a:t>
            </a:r>
            <a:r>
              <a:rPr lang="zh-CN" altLang="en-US" sz="1278" dirty="0" smtClean="0">
                <a:solidFill>
                  <a:srgbClr val="1A1A1A"/>
                </a:solidFill>
                <a:highlight>
                  <a:srgbClr val="FFFFFF"/>
                </a:highlight>
                <a:latin typeface="Microsoft Yahei"/>
                <a:ea typeface="Microsoft Yahei"/>
                <a:cs typeface="Microsoft Yahei"/>
                <a:sym typeface="Microsoft Yahei"/>
              </a:rPr>
              <a:t>正则</a:t>
            </a:r>
            <a:r>
              <a:rPr lang="en" sz="1278" dirty="0" smtClean="0">
                <a:solidFill>
                  <a:srgbClr val="1A1A1A"/>
                </a:solidFill>
                <a:highlight>
                  <a:srgbClr val="FFFFFF"/>
                </a:highlight>
                <a:latin typeface="Microsoft Yahei"/>
                <a:ea typeface="Microsoft Yahei"/>
                <a:cs typeface="Microsoft Yahei"/>
                <a:sym typeface="Microsoft Yahei"/>
              </a:rPr>
              <a:t>) </a:t>
            </a:r>
            <a:r>
              <a:rPr lang="en" sz="1278" dirty="0" err="1">
                <a:solidFill>
                  <a:srgbClr val="1A1A1A"/>
                </a:solidFill>
                <a:highlight>
                  <a:srgbClr val="FFFFFF"/>
                </a:highlight>
                <a:latin typeface="Microsoft Yahei"/>
                <a:ea typeface="Microsoft Yahei"/>
                <a:cs typeface="Microsoft Yahei"/>
                <a:sym typeface="Microsoft Yahei"/>
              </a:rPr>
              <a:t>计算绝对值之和，</a:t>
            </a:r>
            <a:r>
              <a:rPr lang="en" sz="1278" dirty="0" err="1" smtClean="0">
                <a:solidFill>
                  <a:srgbClr val="1A1A1A"/>
                </a:solidFill>
                <a:highlight>
                  <a:srgbClr val="FFFFFF"/>
                </a:highlight>
                <a:latin typeface="Microsoft Yahei"/>
                <a:ea typeface="Microsoft Yahei"/>
                <a:cs typeface="Microsoft Yahei"/>
                <a:sym typeface="Microsoft Yahei"/>
              </a:rPr>
              <a:t>用以产生稀疏性</a:t>
            </a:r>
            <a:endParaRPr sz="1278" dirty="0">
              <a:solidFill>
                <a:srgbClr val="1A1A1A"/>
              </a:solidFill>
              <a:highlight>
                <a:srgbClr val="FFFFFF"/>
              </a:highlight>
              <a:latin typeface="Microsoft Yahei"/>
              <a:ea typeface="Microsoft Yahei"/>
              <a:cs typeface="Microsoft Yahei"/>
              <a:sym typeface="Microsoft Yahei"/>
            </a:endParaRPr>
          </a:p>
          <a:p>
            <a:endParaRPr sz="1278" dirty="0">
              <a:solidFill>
                <a:srgbClr val="1A1A1A"/>
              </a:solidFill>
              <a:highlight>
                <a:srgbClr val="FFFFFF"/>
              </a:highlight>
              <a:latin typeface="Microsoft Yahei"/>
              <a:ea typeface="Microsoft Yahei"/>
              <a:cs typeface="Microsoft Yahei"/>
              <a:sym typeface="Microsoft Yahei"/>
            </a:endParaRPr>
          </a:p>
          <a:p>
            <a:r>
              <a:rPr lang="en" sz="1278" dirty="0">
                <a:solidFill>
                  <a:srgbClr val="1A1A1A"/>
                </a:solidFill>
                <a:highlight>
                  <a:srgbClr val="FFFFFF"/>
                </a:highlight>
                <a:latin typeface="Microsoft Yahei"/>
                <a:ea typeface="Microsoft Yahei"/>
                <a:cs typeface="Microsoft Yahei"/>
                <a:sym typeface="Microsoft Yahei"/>
              </a:rPr>
              <a:t>L2: (</a:t>
            </a:r>
            <a:r>
              <a:rPr lang="en" sz="1167" dirty="0" smtClean="0">
                <a:solidFill>
                  <a:srgbClr val="222222"/>
                </a:solidFill>
                <a:highlight>
                  <a:srgbClr val="FFFFFF"/>
                </a:highlight>
              </a:rPr>
              <a:t>Euclidean</a:t>
            </a:r>
            <a:r>
              <a:rPr lang="en-US" sz="1167" dirty="0" smtClean="0">
                <a:solidFill>
                  <a:srgbClr val="222222"/>
                </a:solidFill>
                <a:highlight>
                  <a:srgbClr val="FFFFFF"/>
                </a:highlight>
              </a:rPr>
              <a:t>, </a:t>
            </a:r>
            <a:r>
              <a:rPr lang="en-US" altLang="zh-CN" sz="1167" dirty="0" smtClean="0">
                <a:solidFill>
                  <a:srgbClr val="222222"/>
                </a:solidFill>
                <a:highlight>
                  <a:srgbClr val="FFFFFF"/>
                </a:highlight>
              </a:rPr>
              <a:t>ridge</a:t>
            </a:r>
            <a:r>
              <a:rPr lang="zh-CN" altLang="en-US" sz="1167" dirty="0" smtClean="0">
                <a:solidFill>
                  <a:srgbClr val="222222"/>
                </a:solidFill>
                <a:highlight>
                  <a:srgbClr val="FFFFFF"/>
                </a:highlight>
              </a:rPr>
              <a:t>正则</a:t>
            </a:r>
            <a:r>
              <a:rPr lang="en" sz="1278" dirty="0" smtClean="0">
                <a:solidFill>
                  <a:srgbClr val="1A1A1A"/>
                </a:solidFill>
                <a:highlight>
                  <a:srgbClr val="FFFFFF"/>
                </a:highlight>
                <a:latin typeface="Microsoft Yahei"/>
                <a:ea typeface="Microsoft Yahei"/>
                <a:cs typeface="Microsoft Yahei"/>
                <a:sym typeface="Microsoft Yahei"/>
              </a:rPr>
              <a:t>) </a:t>
            </a:r>
            <a:r>
              <a:rPr lang="en" sz="1278" dirty="0">
                <a:solidFill>
                  <a:srgbClr val="1A1A1A"/>
                </a:solidFill>
                <a:highlight>
                  <a:srgbClr val="FFFFFF"/>
                </a:highlight>
                <a:latin typeface="Microsoft Yahei"/>
                <a:ea typeface="Microsoft Yahei"/>
                <a:cs typeface="Microsoft Yahei"/>
                <a:sym typeface="Microsoft Yahei"/>
              </a:rPr>
              <a:t>计算平方和再开根号，L2范数更多是防止过拟合，并且让优化求解变得稳定很快速（这是因为加入了L2范式之后，</a:t>
            </a:r>
            <a:r>
              <a:rPr lang="en" sz="1278" dirty="0" smtClean="0">
                <a:solidFill>
                  <a:srgbClr val="1A1A1A"/>
                </a:solidFill>
                <a:highlight>
                  <a:srgbClr val="FFFFFF"/>
                </a:highlight>
                <a:latin typeface="Microsoft Yahei"/>
                <a:ea typeface="Microsoft Yahei"/>
                <a:cs typeface="Microsoft Yahei"/>
                <a:sym typeface="Microsoft Yahei"/>
              </a:rPr>
              <a:t>满足了强凸</a:t>
            </a:r>
            <a:r>
              <a:rPr lang="zh-CN" altLang="en-US" sz="1278" dirty="0">
                <a:solidFill>
                  <a:srgbClr val="1A1A1A"/>
                </a:solidFill>
                <a:highlight>
                  <a:srgbClr val="FFFFFF"/>
                </a:highlight>
                <a:latin typeface="Microsoft Yahei"/>
                <a:ea typeface="Microsoft Yahei"/>
                <a:cs typeface="Microsoft Yahei"/>
                <a:sym typeface="Microsoft Yahei"/>
              </a:rPr>
              <a:t>）</a:t>
            </a:r>
            <a:endParaRPr sz="1278" dirty="0">
              <a:solidFill>
                <a:srgbClr val="1A1A1A"/>
              </a:solidFill>
              <a:highlight>
                <a:srgbClr val="FFFFFF"/>
              </a:highlight>
              <a:latin typeface="Microsoft Yahei"/>
              <a:ea typeface="Microsoft Yahei"/>
              <a:cs typeface="Microsoft Yahei"/>
              <a:sym typeface="Microsoft Yahei"/>
            </a:endParaRPr>
          </a:p>
          <a:p>
            <a:endParaRPr sz="1278" dirty="0">
              <a:solidFill>
                <a:srgbClr val="1A1A1A"/>
              </a:solidFill>
              <a:highlight>
                <a:srgbClr val="FFFFFF"/>
              </a:highlight>
              <a:latin typeface="Microsoft Yahei"/>
              <a:ea typeface="Microsoft Yahei"/>
              <a:cs typeface="Microsoft Yahei"/>
              <a:sym typeface="Microsoft Yahei"/>
            </a:endParaRPr>
          </a:p>
        </p:txBody>
      </p:sp>
      <p:pic>
        <p:nvPicPr>
          <p:cNvPr id="56" name="Shape 56"/>
          <p:cNvPicPr preferRelativeResize="0"/>
          <p:nvPr/>
        </p:nvPicPr>
        <p:blipFill>
          <a:blip r:embed="rId4">
            <a:alphaModFix/>
          </a:blip>
          <a:stretch>
            <a:fillRect/>
          </a:stretch>
        </p:blipFill>
        <p:spPr>
          <a:xfrm>
            <a:off x="531627" y="1839433"/>
            <a:ext cx="8474149" cy="3318806"/>
          </a:xfrm>
          <a:prstGeom prst="rect">
            <a:avLst/>
          </a:prstGeom>
          <a:noFill/>
          <a:ln>
            <a:noFill/>
          </a:ln>
        </p:spPr>
      </p:pic>
    </p:spTree>
    <p:extLst>
      <p:ext uri="{BB962C8B-B14F-4D97-AF65-F5344CB8AC3E}">
        <p14:creationId xmlns:p14="http://schemas.microsoft.com/office/powerpoint/2010/main" val="18835601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3405" y="265814"/>
            <a:ext cx="6233306" cy="923330"/>
          </a:xfrm>
          <a:prstGeom prst="rect">
            <a:avLst/>
          </a:prstGeom>
          <a:noFill/>
        </p:spPr>
        <p:txBody>
          <a:bodyPr wrap="square" rtlCol="0">
            <a:spAutoFit/>
          </a:bodyPr>
          <a:lstStyle/>
          <a:p>
            <a:r>
              <a:rPr lang="en-US" dirty="0" smtClean="0"/>
              <a:t>SLN features:  replies, votes, posts. And </a:t>
            </a:r>
            <a:r>
              <a:rPr lang="en-US" b="1" dirty="0" smtClean="0"/>
              <a:t>content similarity</a:t>
            </a:r>
          </a:p>
          <a:p>
            <a:endParaRPr lang="en-US" dirty="0" smtClean="0"/>
          </a:p>
          <a:p>
            <a:endParaRPr lang="en-US" dirty="0"/>
          </a:p>
        </p:txBody>
      </p:sp>
      <p:sp>
        <p:nvSpPr>
          <p:cNvPr id="3" name="TextBox 2"/>
          <p:cNvSpPr txBox="1"/>
          <p:nvPr/>
        </p:nvSpPr>
        <p:spPr>
          <a:xfrm>
            <a:off x="393405" y="914077"/>
            <a:ext cx="4112216" cy="369332"/>
          </a:xfrm>
          <a:prstGeom prst="rect">
            <a:avLst/>
          </a:prstGeom>
          <a:noFill/>
        </p:spPr>
        <p:txBody>
          <a:bodyPr wrap="none" rtlCol="0">
            <a:spAutoFit/>
          </a:bodyPr>
          <a:lstStyle/>
          <a:p>
            <a:r>
              <a:rPr lang="en-US" dirty="0" smtClean="0"/>
              <a:t>Content similarity: </a:t>
            </a:r>
            <a:r>
              <a:rPr lang="en-US" altLang="zh-CN" dirty="0" smtClean="0"/>
              <a:t>T</a:t>
            </a:r>
            <a:r>
              <a:rPr lang="en-US" dirty="0" smtClean="0"/>
              <a:t>opic </a:t>
            </a:r>
            <a:r>
              <a:rPr lang="en-US" dirty="0"/>
              <a:t>D</a:t>
            </a:r>
            <a:r>
              <a:rPr lang="en-US" dirty="0" smtClean="0"/>
              <a:t>istribution; LDA </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05" y="1503977"/>
            <a:ext cx="5863515" cy="1156186"/>
          </a:xfrm>
          <a:prstGeom prst="rect">
            <a:avLst/>
          </a:prstGeom>
        </p:spPr>
      </p:pic>
    </p:spTree>
    <p:extLst>
      <p:ext uri="{BB962C8B-B14F-4D97-AF65-F5344CB8AC3E}">
        <p14:creationId xmlns:p14="http://schemas.microsoft.com/office/powerpoint/2010/main" val="17829672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p:nvPr/>
        </p:nvSpPr>
        <p:spPr>
          <a:xfrm>
            <a:off x="232637" y="85061"/>
            <a:ext cx="9772600" cy="2735449"/>
          </a:xfrm>
          <a:prstGeom prst="rect">
            <a:avLst/>
          </a:prstGeom>
          <a:noFill/>
          <a:ln>
            <a:noFill/>
          </a:ln>
        </p:spPr>
        <p:txBody>
          <a:bodyPr spcFirstLastPara="1" wrap="square" lIns="101583" tIns="101583" rIns="101583" bIns="101583" anchor="ctr" anchorCtr="0">
            <a:noAutofit/>
          </a:bodyPr>
          <a:lstStyle/>
          <a:p>
            <a:r>
              <a:rPr lang="en" sz="2000" dirty="0" err="1"/>
              <a:t>两种</a:t>
            </a:r>
            <a:r>
              <a:rPr lang="en" sz="2000" dirty="0"/>
              <a:t> regularization </a:t>
            </a:r>
            <a:r>
              <a:rPr lang="en" sz="2000" dirty="0" err="1"/>
              <a:t>能不能把最优的</a:t>
            </a:r>
            <a:r>
              <a:rPr lang="en" sz="2000" dirty="0"/>
              <a:t> x </a:t>
            </a:r>
            <a:r>
              <a:rPr lang="en" sz="2000" dirty="0" err="1"/>
              <a:t>变成</a:t>
            </a:r>
            <a:r>
              <a:rPr lang="en" sz="2000" dirty="0"/>
              <a:t> 0，取决于原先的费用函数在 0 </a:t>
            </a:r>
            <a:r>
              <a:rPr lang="en" sz="2000" dirty="0" err="1"/>
              <a:t>点处的导数</a:t>
            </a:r>
            <a:r>
              <a:rPr lang="en" sz="2000" dirty="0"/>
              <a:t>。</a:t>
            </a:r>
            <a:endParaRPr sz="2000" dirty="0"/>
          </a:p>
          <a:p>
            <a:r>
              <a:rPr lang="en" sz="2000" dirty="0" err="1"/>
              <a:t>如果本来导数不为</a:t>
            </a:r>
            <a:r>
              <a:rPr lang="en" sz="2000" dirty="0"/>
              <a:t> 0，那么施加 L2 regularization </a:t>
            </a:r>
            <a:r>
              <a:rPr lang="en" sz="2000" dirty="0" err="1"/>
              <a:t>后导数依然不为</a:t>
            </a:r>
            <a:r>
              <a:rPr lang="en" sz="2000" dirty="0"/>
              <a:t> 0，最优的 x </a:t>
            </a:r>
            <a:r>
              <a:rPr lang="en" sz="2000" dirty="0" err="1"/>
              <a:t>也不会变成</a:t>
            </a:r>
            <a:r>
              <a:rPr lang="en" sz="2000" dirty="0"/>
              <a:t> 0。</a:t>
            </a:r>
            <a:endParaRPr sz="2000" dirty="0"/>
          </a:p>
          <a:p>
            <a:r>
              <a:rPr lang="en" sz="2000" dirty="0" err="1"/>
              <a:t>而施加</a:t>
            </a:r>
            <a:r>
              <a:rPr lang="en" sz="2000" dirty="0"/>
              <a:t> L1 regularization </a:t>
            </a:r>
            <a:r>
              <a:rPr lang="en" sz="2000" dirty="0" err="1"/>
              <a:t>时，只要</a:t>
            </a:r>
            <a:r>
              <a:rPr lang="en" sz="2000" dirty="0"/>
              <a:t> regularization </a:t>
            </a:r>
            <a:r>
              <a:rPr lang="en" sz="2000" dirty="0" err="1"/>
              <a:t>项的系数</a:t>
            </a:r>
            <a:r>
              <a:rPr lang="en" sz="2000" dirty="0"/>
              <a:t> C </a:t>
            </a:r>
            <a:r>
              <a:rPr lang="en" sz="2000" dirty="0" err="1"/>
              <a:t>大于原先费用函数在</a:t>
            </a:r>
            <a:r>
              <a:rPr lang="en" sz="2000" dirty="0"/>
              <a:t> 0 </a:t>
            </a:r>
            <a:r>
              <a:rPr lang="en" sz="2000" dirty="0" err="1"/>
              <a:t>点处的导数的绝对值，x</a:t>
            </a:r>
            <a:r>
              <a:rPr lang="en" sz="2000" dirty="0"/>
              <a:t> = 0 </a:t>
            </a:r>
            <a:r>
              <a:rPr lang="en" sz="2000" dirty="0" err="1"/>
              <a:t>就会变成一个极小值点</a:t>
            </a:r>
            <a:r>
              <a:rPr lang="en" sz="2000" dirty="0"/>
              <a:t>。</a:t>
            </a:r>
            <a:endParaRPr sz="2000" dirty="0"/>
          </a:p>
          <a:p>
            <a:r>
              <a:rPr lang="en" sz="2000" dirty="0" err="1"/>
              <a:t>上面只分析了一个参数</a:t>
            </a:r>
            <a:r>
              <a:rPr lang="en" sz="2000" dirty="0"/>
              <a:t> </a:t>
            </a:r>
            <a:r>
              <a:rPr lang="en" sz="2000" dirty="0" err="1"/>
              <a:t>x。事实上</a:t>
            </a:r>
            <a:r>
              <a:rPr lang="en" sz="2000" dirty="0"/>
              <a:t> L1 regularization </a:t>
            </a:r>
            <a:r>
              <a:rPr lang="en" sz="2000" dirty="0" err="1"/>
              <a:t>会使得许多参数的最优值变成</a:t>
            </a:r>
            <a:r>
              <a:rPr lang="en" sz="2000" dirty="0"/>
              <a:t> 0，这样模型就稀疏了</a:t>
            </a:r>
            <a:r>
              <a:rPr lang="en" sz="2000" dirty="0" smtClean="0"/>
              <a:t>。</a:t>
            </a:r>
            <a:endParaRPr sz="2000" dirty="0"/>
          </a:p>
        </p:txBody>
      </p:sp>
    </p:spTree>
    <p:extLst>
      <p:ext uri="{BB962C8B-B14F-4D97-AF65-F5344CB8AC3E}">
        <p14:creationId xmlns:p14="http://schemas.microsoft.com/office/powerpoint/2010/main" val="103260286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Shape 66"/>
          <p:cNvPicPr preferRelativeResize="0"/>
          <p:nvPr/>
        </p:nvPicPr>
        <p:blipFill>
          <a:blip r:embed="rId3">
            <a:alphaModFix/>
          </a:blip>
          <a:stretch>
            <a:fillRect/>
          </a:stretch>
        </p:blipFill>
        <p:spPr>
          <a:xfrm>
            <a:off x="421917" y="218417"/>
            <a:ext cx="5185833" cy="1093917"/>
          </a:xfrm>
          <a:prstGeom prst="rect">
            <a:avLst/>
          </a:prstGeom>
          <a:noFill/>
          <a:ln>
            <a:noFill/>
          </a:ln>
        </p:spPr>
      </p:pic>
      <p:sp>
        <p:nvSpPr>
          <p:cNvPr id="67" name="Shape 67"/>
          <p:cNvSpPr txBox="1"/>
          <p:nvPr/>
        </p:nvSpPr>
        <p:spPr>
          <a:xfrm>
            <a:off x="5819417" y="17829"/>
            <a:ext cx="4033667" cy="1757809"/>
          </a:xfrm>
          <a:prstGeom prst="rect">
            <a:avLst/>
          </a:prstGeom>
          <a:noFill/>
          <a:ln>
            <a:noFill/>
          </a:ln>
        </p:spPr>
        <p:txBody>
          <a:bodyPr spcFirstLastPara="1" wrap="square" lIns="101583" tIns="101583" rIns="101583" bIns="101583" anchor="t" anchorCtr="0">
            <a:noAutofit/>
          </a:bodyPr>
          <a:lstStyle/>
          <a:p>
            <a:r>
              <a:rPr lang="en" dirty="0"/>
              <a:t>想象用梯度下降的方法，当w小于1时，L2正则项的惩罚效果越来越小， L1正则项的惩罚效果依然很大</a:t>
            </a:r>
            <a:r>
              <a:rPr lang="en" dirty="0" smtClean="0"/>
              <a:t>。</a:t>
            </a:r>
            <a:r>
              <a:rPr lang="zh-CN" altLang="en-US" dirty="0"/>
              <a:t>因此， </a:t>
            </a:r>
            <a:r>
              <a:rPr lang="en-US" altLang="zh-CN" dirty="0"/>
              <a:t>L1</a:t>
            </a:r>
            <a:r>
              <a:rPr lang="zh-CN" altLang="en-US" dirty="0"/>
              <a:t>可以惩罚到</a:t>
            </a:r>
            <a:r>
              <a:rPr lang="en-US" altLang="zh-CN" dirty="0"/>
              <a:t>0</a:t>
            </a:r>
            <a:r>
              <a:rPr lang="zh-CN" altLang="en-US" dirty="0"/>
              <a:t>； 而</a:t>
            </a:r>
            <a:r>
              <a:rPr lang="en-US" altLang="zh-CN" dirty="0"/>
              <a:t>L2</a:t>
            </a:r>
            <a:r>
              <a:rPr lang="zh-CN" altLang="en-US" dirty="0"/>
              <a:t>很难惩罚到</a:t>
            </a:r>
            <a:r>
              <a:rPr lang="en-US" altLang="zh-CN" dirty="0"/>
              <a:t>0</a:t>
            </a:r>
            <a:endParaRPr lang="zh-CN" altLang="en-US" dirty="0"/>
          </a:p>
          <a:p>
            <a:endParaRPr dirty="0"/>
          </a:p>
          <a:p>
            <a:endParaRPr dirty="0"/>
          </a:p>
        </p:txBody>
      </p:sp>
      <p:pic>
        <p:nvPicPr>
          <p:cNvPr id="68" name="Shape 68"/>
          <p:cNvPicPr preferRelativeResize="0"/>
          <p:nvPr/>
        </p:nvPicPr>
        <p:blipFill>
          <a:blip r:embed="rId4">
            <a:alphaModFix/>
          </a:blip>
          <a:stretch>
            <a:fillRect/>
          </a:stretch>
        </p:blipFill>
        <p:spPr>
          <a:xfrm>
            <a:off x="253468" y="1407239"/>
            <a:ext cx="3640077" cy="4233333"/>
          </a:xfrm>
          <a:prstGeom prst="rect">
            <a:avLst/>
          </a:prstGeom>
          <a:noFill/>
          <a:ln>
            <a:noFill/>
          </a:ln>
        </p:spPr>
      </p:pic>
      <p:pic>
        <p:nvPicPr>
          <p:cNvPr id="69" name="Shape 69"/>
          <p:cNvPicPr preferRelativeResize="0"/>
          <p:nvPr/>
        </p:nvPicPr>
        <p:blipFill>
          <a:blip r:embed="rId5">
            <a:alphaModFix/>
          </a:blip>
          <a:stretch>
            <a:fillRect/>
          </a:stretch>
        </p:blipFill>
        <p:spPr>
          <a:xfrm>
            <a:off x="4692060" y="1481667"/>
            <a:ext cx="5382722" cy="3864861"/>
          </a:xfrm>
          <a:prstGeom prst="rect">
            <a:avLst/>
          </a:prstGeom>
          <a:noFill/>
          <a:ln>
            <a:noFill/>
          </a:ln>
        </p:spPr>
      </p:pic>
    </p:spTree>
    <p:extLst>
      <p:ext uri="{BB962C8B-B14F-4D97-AF65-F5344CB8AC3E}">
        <p14:creationId xmlns:p14="http://schemas.microsoft.com/office/powerpoint/2010/main" val="8988242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56860" y="123679"/>
            <a:ext cx="5112582" cy="369332"/>
          </a:xfrm>
          <a:prstGeom prst="rect">
            <a:avLst/>
          </a:prstGeom>
          <a:noFill/>
        </p:spPr>
        <p:txBody>
          <a:bodyPr wrap="square" rtlCol="0">
            <a:spAutoFit/>
          </a:bodyPr>
          <a:lstStyle/>
          <a:p>
            <a:r>
              <a:rPr lang="en-US" altLang="zh-CN" dirty="0"/>
              <a:t>Metrics</a:t>
            </a:r>
            <a:r>
              <a:rPr lang="zh-CN" altLang="en-US" dirty="0"/>
              <a:t> 评估方法</a:t>
            </a:r>
            <a:r>
              <a:rPr lang="zh-CN" altLang="en-US" dirty="0" smtClean="0"/>
              <a:t>：</a:t>
            </a:r>
            <a:r>
              <a:rPr lang="en-US" altLang="zh-CN" dirty="0" smtClean="0"/>
              <a:t> </a:t>
            </a:r>
            <a:r>
              <a:rPr lang="en-US" altLang="zh-CN" dirty="0" smtClean="0">
                <a:solidFill>
                  <a:srgbClr val="FF0000"/>
                </a:solidFill>
              </a:rPr>
              <a:t>vs. loss function</a:t>
            </a:r>
            <a:endParaRPr lang="en-US" dirty="0">
              <a:solidFill>
                <a:srgbClr val="FF0000"/>
              </a:solidFill>
            </a:endParaRPr>
          </a:p>
        </p:txBody>
      </p:sp>
      <p:sp>
        <p:nvSpPr>
          <p:cNvPr id="4" name="Rectangle 3"/>
          <p:cNvSpPr/>
          <p:nvPr/>
        </p:nvSpPr>
        <p:spPr>
          <a:xfrm>
            <a:off x="256859" y="469685"/>
            <a:ext cx="9440034" cy="5016758"/>
          </a:xfrm>
          <a:prstGeom prst="rect">
            <a:avLst/>
          </a:prstGeom>
        </p:spPr>
        <p:txBody>
          <a:bodyPr wrap="square">
            <a:spAutoFit/>
          </a:bodyPr>
          <a:lstStyle/>
          <a:p>
            <a:pPr fontAlgn="base"/>
            <a:r>
              <a:rPr lang="en-US" sz="1600" dirty="0">
                <a:solidFill>
                  <a:srgbClr val="242729"/>
                </a:solidFill>
                <a:latin typeface="Arial" charset="0"/>
              </a:rPr>
              <a:t>The loss function is used to optimize your model. This is the function that will get minimized by the optimizer.</a:t>
            </a:r>
          </a:p>
          <a:p>
            <a:pPr fontAlgn="base"/>
            <a:endParaRPr lang="en-US" sz="1600" dirty="0" smtClean="0">
              <a:solidFill>
                <a:srgbClr val="242729"/>
              </a:solidFill>
              <a:latin typeface="Arial" charset="0"/>
            </a:endParaRPr>
          </a:p>
          <a:p>
            <a:pPr fontAlgn="base"/>
            <a:r>
              <a:rPr lang="en-US" sz="1600" dirty="0" smtClean="0">
                <a:solidFill>
                  <a:srgbClr val="242729"/>
                </a:solidFill>
                <a:latin typeface="Arial" charset="0"/>
              </a:rPr>
              <a:t>A </a:t>
            </a:r>
            <a:r>
              <a:rPr lang="en-US" sz="1600" dirty="0">
                <a:solidFill>
                  <a:srgbClr val="242729"/>
                </a:solidFill>
                <a:latin typeface="Arial" charset="0"/>
              </a:rPr>
              <a:t>metric is used to judge the performance of your model. This is only for you to look at and has nothing to do with the optimization process</a:t>
            </a:r>
            <a:r>
              <a:rPr lang="en-US" sz="1600" dirty="0" smtClean="0">
                <a:solidFill>
                  <a:srgbClr val="242729"/>
                </a:solidFill>
                <a:latin typeface="Arial" charset="0"/>
              </a:rPr>
              <a:t>.</a:t>
            </a:r>
          </a:p>
          <a:p>
            <a:pPr fontAlgn="base"/>
            <a:endParaRPr lang="en-US" sz="1600" dirty="0" smtClean="0">
              <a:solidFill>
                <a:srgbClr val="242729"/>
              </a:solidFill>
              <a:latin typeface="Arial" charset="0"/>
            </a:endParaRPr>
          </a:p>
          <a:p>
            <a:pPr fontAlgn="base"/>
            <a:r>
              <a:rPr lang="en-US" sz="1600" dirty="0" smtClean="0">
                <a:solidFill>
                  <a:srgbClr val="FF0000"/>
                </a:solidFill>
                <a:latin typeface="Arial" charset="0"/>
              </a:rPr>
              <a:t>Classification Metrics:</a:t>
            </a:r>
            <a:endParaRPr lang="en-US" sz="1600" dirty="0">
              <a:solidFill>
                <a:srgbClr val="FF0000"/>
              </a:solidFill>
              <a:latin typeface="Arial" charset="0"/>
            </a:endParaRPr>
          </a:p>
          <a:p>
            <a:pPr marL="285750" indent="-285750" fontAlgn="base">
              <a:buFontTx/>
              <a:buChar char="-"/>
            </a:pPr>
            <a:r>
              <a:rPr lang="en-US" sz="1600" dirty="0" smtClean="0">
                <a:solidFill>
                  <a:srgbClr val="242729"/>
                </a:solidFill>
                <a:latin typeface="Arial" charset="0"/>
              </a:rPr>
              <a:t>Accuracy</a:t>
            </a:r>
          </a:p>
          <a:p>
            <a:pPr marL="285750" indent="-285750" fontAlgn="base">
              <a:buFontTx/>
              <a:buChar char="-"/>
            </a:pPr>
            <a:r>
              <a:rPr lang="en-US" sz="1600" dirty="0" smtClean="0">
                <a:solidFill>
                  <a:srgbClr val="242729"/>
                </a:solidFill>
                <a:latin typeface="Arial" charset="0"/>
              </a:rPr>
              <a:t>Log Loss / Cross </a:t>
            </a:r>
            <a:r>
              <a:rPr lang="en-US" sz="1600" dirty="0">
                <a:solidFill>
                  <a:srgbClr val="242729"/>
                </a:solidFill>
                <a:latin typeface="Arial" charset="0"/>
              </a:rPr>
              <a:t>E</a:t>
            </a:r>
            <a:r>
              <a:rPr lang="en-US" sz="1600" dirty="0" smtClean="0">
                <a:solidFill>
                  <a:srgbClr val="242729"/>
                </a:solidFill>
                <a:latin typeface="Arial" charset="0"/>
              </a:rPr>
              <a:t>ntropy </a:t>
            </a:r>
            <a:r>
              <a:rPr lang="en-US" sz="1600" dirty="0">
                <a:solidFill>
                  <a:srgbClr val="242729"/>
                </a:solidFill>
                <a:latin typeface="Arial" charset="0"/>
              </a:rPr>
              <a:t>L</a:t>
            </a:r>
            <a:r>
              <a:rPr lang="en-US" sz="1600" dirty="0" smtClean="0">
                <a:solidFill>
                  <a:srgbClr val="242729"/>
                </a:solidFill>
                <a:latin typeface="Arial" charset="0"/>
              </a:rPr>
              <a:t>oss </a:t>
            </a:r>
          </a:p>
          <a:p>
            <a:pPr marL="285750" indent="-285750" fontAlgn="base">
              <a:buFontTx/>
              <a:buChar char="-"/>
            </a:pPr>
            <a:r>
              <a:rPr lang="en-US" sz="1600" dirty="0" smtClean="0">
                <a:solidFill>
                  <a:srgbClr val="242729"/>
                </a:solidFill>
                <a:latin typeface="Arial" charset="0"/>
              </a:rPr>
              <a:t>AUC, area under ROC, PRC  </a:t>
            </a:r>
          </a:p>
          <a:p>
            <a:pPr marL="285750" indent="-285750" fontAlgn="base">
              <a:buFontTx/>
              <a:buChar char="-"/>
            </a:pPr>
            <a:r>
              <a:rPr lang="en-US" sz="1600" dirty="0" smtClean="0">
                <a:solidFill>
                  <a:srgbClr val="242729"/>
                </a:solidFill>
                <a:latin typeface="Arial" charset="0"/>
              </a:rPr>
              <a:t>Confusion Matrix</a:t>
            </a:r>
          </a:p>
          <a:p>
            <a:pPr fontAlgn="base"/>
            <a:endParaRPr lang="en-US" sz="1600" dirty="0">
              <a:solidFill>
                <a:srgbClr val="242729"/>
              </a:solidFill>
              <a:latin typeface="Arial" charset="0"/>
            </a:endParaRPr>
          </a:p>
          <a:p>
            <a:pPr fontAlgn="base"/>
            <a:r>
              <a:rPr lang="en-US" sz="1600" dirty="0" smtClean="0">
                <a:solidFill>
                  <a:srgbClr val="FF0000"/>
                </a:solidFill>
                <a:latin typeface="Arial" charset="0"/>
              </a:rPr>
              <a:t>Regression Metrics:</a:t>
            </a:r>
          </a:p>
          <a:p>
            <a:pPr marL="285750" indent="-285750" fontAlgn="base">
              <a:buFontTx/>
              <a:buChar char="-"/>
            </a:pPr>
            <a:r>
              <a:rPr lang="en-US" sz="1600" dirty="0" smtClean="0"/>
              <a:t>Mean </a:t>
            </a:r>
            <a:r>
              <a:rPr lang="en-US" sz="1600" dirty="0"/>
              <a:t>Absolute </a:t>
            </a:r>
            <a:r>
              <a:rPr lang="en-US" sz="1600" dirty="0" smtClean="0"/>
              <a:t>Error</a:t>
            </a:r>
            <a:r>
              <a:rPr lang="zh-CN" altLang="en-US" sz="1600" dirty="0" smtClean="0"/>
              <a:t> </a:t>
            </a:r>
            <a:endParaRPr lang="en-US" altLang="zh-CN" sz="1600" dirty="0"/>
          </a:p>
          <a:p>
            <a:pPr fontAlgn="base"/>
            <a:endParaRPr lang="en-US" sz="1600" dirty="0" smtClean="0"/>
          </a:p>
          <a:p>
            <a:pPr marL="285750" indent="-285750" fontAlgn="base">
              <a:buFontTx/>
              <a:buChar char="-"/>
            </a:pPr>
            <a:r>
              <a:rPr lang="en-US" sz="1600" dirty="0" smtClean="0"/>
              <a:t>Mean </a:t>
            </a:r>
            <a:r>
              <a:rPr lang="en-US" sz="1600" dirty="0"/>
              <a:t>Squared </a:t>
            </a:r>
            <a:r>
              <a:rPr lang="en-US" sz="1600" dirty="0" smtClean="0"/>
              <a:t>Error </a:t>
            </a:r>
            <a:r>
              <a:rPr lang="zh-CN" altLang="en-US" sz="1600" dirty="0" smtClean="0"/>
              <a:t>平均方差</a:t>
            </a:r>
            <a:endParaRPr lang="en-US" altLang="zh-CN" sz="1600" dirty="0" smtClean="0"/>
          </a:p>
          <a:p>
            <a:pPr fontAlgn="base"/>
            <a:endParaRPr lang="en-US" sz="1600" dirty="0" smtClean="0"/>
          </a:p>
          <a:p>
            <a:pPr marL="285750" indent="-285750" fontAlgn="base">
              <a:buFontTx/>
              <a:buChar char="-"/>
            </a:pPr>
            <a:r>
              <a:rPr lang="en-US" sz="1600" dirty="0" smtClean="0"/>
              <a:t>R^2</a:t>
            </a:r>
            <a:r>
              <a:rPr lang="en-US" sz="1600" dirty="0"/>
              <a:t> </a:t>
            </a:r>
            <a:r>
              <a:rPr lang="en-US" sz="1600" dirty="0" smtClean="0"/>
              <a:t>(</a:t>
            </a:r>
            <a:r>
              <a:rPr lang="en-US" sz="1600" b="1" dirty="0"/>
              <a:t>coefficient of determination</a:t>
            </a:r>
            <a:r>
              <a:rPr lang="en-US" sz="1600" dirty="0" smtClean="0"/>
              <a:t>)</a:t>
            </a:r>
            <a:endParaRPr lang="en-US" sz="1600" dirty="0"/>
          </a:p>
          <a:p>
            <a:r>
              <a:rPr lang="en-US" sz="1600" dirty="0"/>
              <a:t/>
            </a:r>
            <a:br>
              <a:rPr lang="en-US" sz="1600" dirty="0"/>
            </a:br>
            <a:endParaRPr lang="en-US" sz="1600" dirty="0" smtClean="0">
              <a:solidFill>
                <a:srgbClr val="242729"/>
              </a:solidFill>
              <a:latin typeface="Arial"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0444" y="3298752"/>
            <a:ext cx="1906412" cy="54468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6377" y="3946905"/>
            <a:ext cx="2334441" cy="642507"/>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00444" y="3915920"/>
            <a:ext cx="1906412" cy="628710"/>
          </a:xfrm>
          <a:prstGeom prst="rect">
            <a:avLst/>
          </a:prstGeom>
        </p:spPr>
      </p:pic>
      <p:sp>
        <p:nvSpPr>
          <p:cNvPr id="9" name="TextBox 8"/>
          <p:cNvSpPr txBox="1"/>
          <p:nvPr/>
        </p:nvSpPr>
        <p:spPr>
          <a:xfrm>
            <a:off x="7326527" y="3546588"/>
            <a:ext cx="1202237" cy="369332"/>
          </a:xfrm>
          <a:prstGeom prst="rect">
            <a:avLst/>
          </a:prstGeom>
          <a:noFill/>
        </p:spPr>
        <p:txBody>
          <a:bodyPr wrap="square" rtlCol="0">
            <a:spAutoFit/>
          </a:bodyPr>
          <a:lstStyle/>
          <a:p>
            <a:r>
              <a:rPr lang="en-US" smtClean="0"/>
              <a:t>均方根差</a:t>
            </a:r>
            <a:endParaRPr lang="en-US" dirty="0"/>
          </a:p>
        </p:txBody>
      </p:sp>
    </p:spTree>
    <p:extLst>
      <p:ext uri="{BB962C8B-B14F-4D97-AF65-F5344CB8AC3E}">
        <p14:creationId xmlns:p14="http://schemas.microsoft.com/office/powerpoint/2010/main" val="58484916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7850" y="212651"/>
            <a:ext cx="1773242" cy="369332"/>
          </a:xfrm>
          <a:prstGeom prst="rect">
            <a:avLst/>
          </a:prstGeom>
          <a:noFill/>
        </p:spPr>
        <p:txBody>
          <a:bodyPr wrap="none" rtlCol="0">
            <a:spAutoFit/>
          </a:bodyPr>
          <a:lstStyle/>
          <a:p>
            <a:r>
              <a:rPr lang="en-US" dirty="0" smtClean="0"/>
              <a:t>All about log loss</a:t>
            </a:r>
            <a:endParaRPr lang="en-US" dirty="0"/>
          </a:p>
        </p:txBody>
      </p:sp>
      <p:sp>
        <p:nvSpPr>
          <p:cNvPr id="5" name="TextBox 4"/>
          <p:cNvSpPr txBox="1"/>
          <p:nvPr/>
        </p:nvSpPr>
        <p:spPr>
          <a:xfrm>
            <a:off x="487850" y="2243470"/>
            <a:ext cx="9899954" cy="1477328"/>
          </a:xfrm>
          <a:prstGeom prst="rect">
            <a:avLst/>
          </a:prstGeom>
          <a:noFill/>
        </p:spPr>
        <p:txBody>
          <a:bodyPr wrap="none" rtlCol="0">
            <a:spAutoFit/>
          </a:bodyPr>
          <a:lstStyle/>
          <a:p>
            <a:r>
              <a:rPr lang="en-US" dirty="0" smtClean="0"/>
              <a:t>Mean Squared Error vs. Mean Absolute Error </a:t>
            </a:r>
          </a:p>
          <a:p>
            <a:endParaRPr lang="en-US" dirty="0"/>
          </a:p>
          <a:p>
            <a:r>
              <a:rPr lang="en-US" dirty="0">
                <a:hlinkClick r:id="rId3"/>
              </a:rPr>
              <a:t>https://</a:t>
            </a:r>
            <a:r>
              <a:rPr lang="en-US" dirty="0" smtClean="0">
                <a:hlinkClick r:id="rId3"/>
              </a:rPr>
              <a:t>medium.com/human-in-a-machine-world/mae-and-rmse-which-metric-is-better-e60ac3bde13d</a:t>
            </a:r>
            <a:endParaRPr lang="en-US" dirty="0" smtClean="0"/>
          </a:p>
          <a:p>
            <a:r>
              <a:rPr lang="en-US" dirty="0">
                <a:hlinkClick r:id="rId4"/>
              </a:rPr>
              <a:t>https://</a:t>
            </a:r>
            <a:r>
              <a:rPr lang="en-US" dirty="0" smtClean="0">
                <a:hlinkClick r:id="rId4"/>
              </a:rPr>
              <a:t>stats.stackexchange.com/questions/48267/mean-absolute-error-or-root-mean-squared-error</a:t>
            </a:r>
            <a:endParaRPr lang="en-US" dirty="0" smtClean="0"/>
          </a:p>
          <a:p>
            <a:endParaRPr lang="en-US" dirty="0"/>
          </a:p>
        </p:txBody>
      </p:sp>
      <p:sp>
        <p:nvSpPr>
          <p:cNvPr id="2" name="Rectangle 1"/>
          <p:cNvSpPr/>
          <p:nvPr/>
        </p:nvSpPr>
        <p:spPr>
          <a:xfrm>
            <a:off x="487850" y="1228060"/>
            <a:ext cx="6387454" cy="646331"/>
          </a:xfrm>
          <a:prstGeom prst="rect">
            <a:avLst/>
          </a:prstGeom>
        </p:spPr>
        <p:txBody>
          <a:bodyPr wrap="none">
            <a:spAutoFit/>
          </a:bodyPr>
          <a:lstStyle/>
          <a:p>
            <a:r>
              <a:rPr lang="en-US" b="1" dirty="0">
                <a:latin typeface="medium-content-sans-serif-font" charset="0"/>
              </a:rPr>
              <a:t>MAE and RMSE — Which Metric is Better</a:t>
            </a:r>
            <a:r>
              <a:rPr lang="en-US" b="1" dirty="0" smtClean="0">
                <a:latin typeface="medium-content-sans-serif-font" charset="0"/>
              </a:rPr>
              <a:t>?</a:t>
            </a:r>
          </a:p>
          <a:p>
            <a:r>
              <a:rPr lang="en-US" altLang="zh-CN" b="1" i="0" dirty="0" smtClean="0">
                <a:effectLst/>
                <a:latin typeface="medium-content-sans-serif-font" charset="0"/>
              </a:rPr>
              <a:t>-</a:t>
            </a:r>
            <a:r>
              <a:rPr lang="zh-CN" altLang="en-US" b="1" i="0" dirty="0" smtClean="0">
                <a:effectLst/>
                <a:latin typeface="medium-content-sans-serif-font" charset="0"/>
              </a:rPr>
              <a:t> </a:t>
            </a:r>
            <a:r>
              <a:rPr lang="en-US" b="1" dirty="0" smtClean="0">
                <a:latin typeface="medium-content-sans-serif-font" charset="0"/>
              </a:rPr>
              <a:t>RMSE</a:t>
            </a:r>
            <a:r>
              <a:rPr lang="zh-CN" altLang="en-US" b="1" dirty="0" smtClean="0">
                <a:latin typeface="medium-content-sans-serif-font" charset="0"/>
              </a:rPr>
              <a:t> </a:t>
            </a:r>
            <a:r>
              <a:rPr lang="en-US" altLang="zh-CN" b="1" dirty="0" smtClean="0">
                <a:latin typeface="medium-content-sans-serif-font" charset="0"/>
              </a:rPr>
              <a:t>penalize large errors (since it’s squared instead of abs)</a:t>
            </a:r>
            <a:endParaRPr lang="en-US" b="1" i="0" dirty="0">
              <a:effectLst/>
              <a:latin typeface="medium-content-sans-serif-font" charset="0"/>
            </a:endParaRPr>
          </a:p>
        </p:txBody>
      </p:sp>
    </p:spTree>
    <p:extLst>
      <p:ext uri="{BB962C8B-B14F-4D97-AF65-F5344CB8AC3E}">
        <p14:creationId xmlns:p14="http://schemas.microsoft.com/office/powerpoint/2010/main" val="20494178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93405" y="308345"/>
            <a:ext cx="3418372" cy="369332"/>
          </a:xfrm>
          <a:prstGeom prst="rect">
            <a:avLst/>
          </a:prstGeom>
          <a:noFill/>
        </p:spPr>
        <p:txBody>
          <a:bodyPr wrap="none" rtlCol="0">
            <a:spAutoFit/>
          </a:bodyPr>
          <a:lstStyle/>
          <a:p>
            <a:r>
              <a:rPr lang="en-US"/>
              <a:t>R^2 (</a:t>
            </a:r>
            <a:r>
              <a:rPr lang="en-US" b="1"/>
              <a:t>coefficient of determination</a:t>
            </a:r>
            <a:r>
              <a:rPr lang="en-US" smtClean="0"/>
              <a:t>)</a:t>
            </a: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7533" y="4890013"/>
            <a:ext cx="1651000" cy="6223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7812" y="3626971"/>
            <a:ext cx="2908300" cy="60960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7812" y="2632253"/>
            <a:ext cx="2120900" cy="5715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8134" y="1604805"/>
            <a:ext cx="2146300" cy="558800"/>
          </a:xfrm>
          <a:prstGeom prst="rect">
            <a:avLst/>
          </a:prstGeom>
        </p:spPr>
      </p:pic>
      <p:sp>
        <p:nvSpPr>
          <p:cNvPr id="2" name="Rectangle 1"/>
          <p:cNvSpPr>
            <a:spLocks noChangeArrowheads="1"/>
          </p:cNvSpPr>
          <p:nvPr/>
        </p:nvSpPr>
        <p:spPr bwMode="auto">
          <a:xfrm>
            <a:off x="396949" y="887373"/>
            <a:ext cx="4410742"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rial" charset="0"/>
              </a:rPr>
              <a:t>If </a:t>
            </a:r>
            <a:r>
              <a:rPr kumimoji="0" lang="en-US" altLang="en-US" sz="1600" b="0" i="0" u="none" strike="noStrike" cap="none" normalizeH="0" baseline="0" dirty="0" smtClean="0">
                <a:ln>
                  <a:noFill/>
                </a:ln>
                <a:solidFill>
                  <a:schemeClr val="tx1"/>
                </a:solidFill>
                <a:effectLst/>
                <a:latin typeface="Arial" charset="0"/>
              </a:rPr>
              <a:t>y</a:t>
            </a:r>
            <a:r>
              <a:rPr lang="en-US" altLang="en-US" sz="1600" dirty="0" smtClean="0">
                <a:latin typeface="Arial" charset="0"/>
              </a:rPr>
              <a:t> bar</a:t>
            </a:r>
            <a:r>
              <a:rPr kumimoji="0" lang="en-US" altLang="en-US" sz="1600" b="0" i="0" u="none" strike="noStrike" cap="none" normalizeH="0" baseline="0" dirty="0" smtClean="0">
                <a:ln>
                  <a:noFill/>
                </a:ln>
                <a:solidFill>
                  <a:schemeClr val="tx1"/>
                </a:solidFill>
                <a:effectLst/>
                <a:latin typeface="Arial" charset="0"/>
              </a:rPr>
              <a:t>  is </a:t>
            </a:r>
            <a:r>
              <a:rPr kumimoji="0" lang="en-US" altLang="en-US" sz="1600" b="0" i="0" u="none" strike="noStrike" cap="none" normalizeH="0" baseline="0" dirty="0">
                <a:ln>
                  <a:noFill/>
                </a:ln>
                <a:solidFill>
                  <a:schemeClr val="tx1"/>
                </a:solidFill>
                <a:effectLst/>
                <a:latin typeface="Arial" charset="0"/>
              </a:rPr>
              <a:t>the mean of the observed data:</a:t>
            </a:r>
          </a:p>
        </p:txBody>
      </p:sp>
      <p:sp>
        <p:nvSpPr>
          <p:cNvPr id="3" name="AutoShape 2" descr="\bar {y}}"/>
          <p:cNvSpPr>
            <a:spLocks noChangeAspect="1" noChangeArrowheads="1"/>
          </p:cNvSpPr>
          <p:nvPr/>
        </p:nvSpPr>
        <p:spPr bwMode="auto">
          <a:xfrm>
            <a:off x="2267691" y="97250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600"/>
          </a:p>
        </p:txBody>
      </p:sp>
      <p:sp>
        <p:nvSpPr>
          <p:cNvPr id="10" name="Rectangle 9"/>
          <p:cNvSpPr/>
          <p:nvPr/>
        </p:nvSpPr>
        <p:spPr>
          <a:xfrm>
            <a:off x="451591" y="2573274"/>
            <a:ext cx="5119869" cy="646331"/>
          </a:xfrm>
          <a:prstGeom prst="rect">
            <a:avLst/>
          </a:prstGeom>
        </p:spPr>
        <p:txBody>
          <a:bodyPr wrap="square">
            <a:spAutoFit/>
          </a:bodyPr>
          <a:lstStyle/>
          <a:p>
            <a:r>
              <a:rPr lang="en-US" dirty="0"/>
              <a:t>The regression sum of squares, also called the </a:t>
            </a:r>
            <a:r>
              <a:rPr lang="en-US" dirty="0">
                <a:hlinkClick r:id="rId6" tooltip="Explained sum of squares"/>
              </a:rPr>
              <a:t>explained sum of squares</a:t>
            </a:r>
            <a:r>
              <a:rPr lang="en-US" dirty="0"/>
              <a:t>:</a:t>
            </a:r>
          </a:p>
        </p:txBody>
      </p:sp>
      <p:sp>
        <p:nvSpPr>
          <p:cNvPr id="11" name="Rectangle 10"/>
          <p:cNvSpPr/>
          <p:nvPr/>
        </p:nvSpPr>
        <p:spPr>
          <a:xfrm>
            <a:off x="419692" y="1635966"/>
            <a:ext cx="6597795" cy="338554"/>
          </a:xfrm>
          <a:prstGeom prst="rect">
            <a:avLst/>
          </a:prstGeom>
        </p:spPr>
        <p:txBody>
          <a:bodyPr wrap="square">
            <a:spAutoFit/>
          </a:bodyPr>
          <a:lstStyle/>
          <a:p>
            <a:pPr>
              <a:buFont typeface="Arial" charset="0"/>
              <a:buChar char="•"/>
            </a:pPr>
            <a:r>
              <a:rPr lang="en-US" sz="1600" dirty="0">
                <a:solidFill>
                  <a:srgbClr val="222222"/>
                </a:solidFill>
                <a:latin typeface="Arial" charset="0"/>
              </a:rPr>
              <a:t>The </a:t>
            </a:r>
            <a:r>
              <a:rPr lang="en-US" sz="1600" dirty="0">
                <a:solidFill>
                  <a:srgbClr val="0B0080"/>
                </a:solidFill>
                <a:latin typeface="Arial" charset="0"/>
                <a:hlinkClick r:id="rId7" tooltip="Total sum of squares"/>
              </a:rPr>
              <a:t>total sum of squares</a:t>
            </a:r>
            <a:r>
              <a:rPr lang="en-US" sz="1600" dirty="0">
                <a:solidFill>
                  <a:srgbClr val="222222"/>
                </a:solidFill>
                <a:latin typeface="Arial" charset="0"/>
              </a:rPr>
              <a:t> (proportional to the </a:t>
            </a:r>
            <a:r>
              <a:rPr lang="en-US" sz="1600" dirty="0">
                <a:solidFill>
                  <a:srgbClr val="0B0080"/>
                </a:solidFill>
                <a:latin typeface="Arial" charset="0"/>
                <a:hlinkClick r:id="rId8" tooltip="Variance"/>
              </a:rPr>
              <a:t>variance</a:t>
            </a:r>
            <a:r>
              <a:rPr lang="en-US" sz="1600" dirty="0">
                <a:solidFill>
                  <a:srgbClr val="222222"/>
                </a:solidFill>
                <a:latin typeface="Arial" charset="0"/>
              </a:rPr>
              <a:t> of the data):</a:t>
            </a:r>
            <a:endParaRPr lang="en-US" sz="1600" b="0" i="0" dirty="0">
              <a:solidFill>
                <a:srgbClr val="222222"/>
              </a:solidFill>
              <a:effectLst/>
              <a:latin typeface="Arial" charset="0"/>
            </a:endParaRPr>
          </a:p>
        </p:txBody>
      </p:sp>
      <p:sp>
        <p:nvSpPr>
          <p:cNvPr id="12" name="Rectangle 11"/>
          <p:cNvSpPr/>
          <p:nvPr/>
        </p:nvSpPr>
        <p:spPr>
          <a:xfrm>
            <a:off x="415261" y="3607308"/>
            <a:ext cx="5080000" cy="584775"/>
          </a:xfrm>
          <a:prstGeom prst="rect">
            <a:avLst/>
          </a:prstGeom>
        </p:spPr>
        <p:txBody>
          <a:bodyPr>
            <a:spAutoFit/>
          </a:bodyPr>
          <a:lstStyle/>
          <a:p>
            <a:pPr>
              <a:buFont typeface="Arial" charset="0"/>
              <a:buChar char="•"/>
            </a:pPr>
            <a:r>
              <a:rPr lang="en-US" sz="1600" dirty="0">
                <a:solidFill>
                  <a:srgbClr val="222222"/>
                </a:solidFill>
                <a:latin typeface="Arial" charset="0"/>
              </a:rPr>
              <a:t>The sum of squares of residuals, also called the </a:t>
            </a:r>
            <a:r>
              <a:rPr lang="en-US" sz="1600" dirty="0">
                <a:solidFill>
                  <a:srgbClr val="0B0080"/>
                </a:solidFill>
                <a:latin typeface="Arial" charset="0"/>
                <a:hlinkClick r:id="rId9" tooltip="Residual sum of squares"/>
              </a:rPr>
              <a:t>residual sum of squares</a:t>
            </a:r>
            <a:r>
              <a:rPr lang="en-US" sz="1600" dirty="0">
                <a:solidFill>
                  <a:srgbClr val="222222"/>
                </a:solidFill>
                <a:latin typeface="Arial" charset="0"/>
              </a:rPr>
              <a:t>:</a:t>
            </a:r>
            <a:endParaRPr lang="en-US" sz="1600" b="0" i="0" dirty="0">
              <a:solidFill>
                <a:srgbClr val="222222"/>
              </a:solidFill>
              <a:effectLst/>
              <a:latin typeface="Arial" charset="0"/>
            </a:endParaRPr>
          </a:p>
        </p:txBody>
      </p:sp>
      <p:sp>
        <p:nvSpPr>
          <p:cNvPr id="13" name="Rectangle 12"/>
          <p:cNvSpPr/>
          <p:nvPr/>
        </p:nvSpPr>
        <p:spPr>
          <a:xfrm>
            <a:off x="377161" y="5031886"/>
            <a:ext cx="6296543" cy="338554"/>
          </a:xfrm>
          <a:prstGeom prst="rect">
            <a:avLst/>
          </a:prstGeom>
        </p:spPr>
        <p:txBody>
          <a:bodyPr wrap="square">
            <a:spAutoFit/>
          </a:bodyPr>
          <a:lstStyle/>
          <a:p>
            <a:r>
              <a:rPr lang="en-US" sz="1600">
                <a:solidFill>
                  <a:srgbClr val="222222"/>
                </a:solidFill>
                <a:latin typeface="Arial" charset="0"/>
              </a:rPr>
              <a:t>The most general definition of the coefficient of determination is</a:t>
            </a:r>
            <a:endParaRPr lang="en-US" sz="1600"/>
          </a:p>
        </p:txBody>
      </p:sp>
      <p:pic>
        <p:nvPicPr>
          <p:cNvPr id="14" name="Picture 1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443233" y="742387"/>
            <a:ext cx="1371600" cy="685800"/>
          </a:xfrm>
          <a:prstGeom prst="rect">
            <a:avLst/>
          </a:prstGeom>
        </p:spPr>
      </p:pic>
    </p:spTree>
    <p:extLst>
      <p:ext uri="{BB962C8B-B14F-4D97-AF65-F5344CB8AC3E}">
        <p14:creationId xmlns:p14="http://schemas.microsoft.com/office/powerpoint/2010/main" val="108186294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9605" y="208739"/>
            <a:ext cx="6127400" cy="369332"/>
          </a:xfrm>
          <a:prstGeom prst="rect">
            <a:avLst/>
          </a:prstGeom>
          <a:noFill/>
        </p:spPr>
        <p:txBody>
          <a:bodyPr wrap="square" rtlCol="0">
            <a:spAutoFit/>
          </a:bodyPr>
          <a:lstStyle/>
          <a:p>
            <a:r>
              <a:rPr lang="en-US" altLang="zh-CN" dirty="0"/>
              <a:t>Metrics</a:t>
            </a:r>
            <a:r>
              <a:rPr lang="zh-CN" altLang="en-US" dirty="0"/>
              <a:t> 评估方法：</a:t>
            </a:r>
            <a:r>
              <a:rPr lang="en-US" dirty="0"/>
              <a:t>AUC / Area under ROC Curve</a:t>
            </a:r>
          </a:p>
        </p:txBody>
      </p:sp>
      <p:graphicFrame>
        <p:nvGraphicFramePr>
          <p:cNvPr id="6" name="Table 5"/>
          <p:cNvGraphicFramePr>
            <a:graphicFrameLocks noGrp="1"/>
          </p:cNvGraphicFramePr>
          <p:nvPr>
            <p:extLst>
              <p:ext uri="{D42A27DB-BD31-4B8C-83A1-F6EECF244321}">
                <p14:modId xmlns:p14="http://schemas.microsoft.com/office/powerpoint/2010/main" val="191216146"/>
              </p:ext>
            </p:extLst>
          </p:nvPr>
        </p:nvGraphicFramePr>
        <p:xfrm>
          <a:off x="1641716" y="620107"/>
          <a:ext cx="6359122" cy="1298225"/>
        </p:xfrm>
        <a:graphic>
          <a:graphicData uri="http://schemas.openxmlformats.org/drawingml/2006/table">
            <a:tbl>
              <a:tblPr/>
              <a:tblGrid>
                <a:gridCol w="891415"/>
                <a:gridCol w="1909802"/>
                <a:gridCol w="1968124"/>
                <a:gridCol w="1589781"/>
              </a:tblGrid>
              <a:tr h="259645">
                <a:tc>
                  <a:txBody>
                    <a:bodyPr/>
                    <a:lstStyle/>
                    <a:p>
                      <a:pPr algn="l"/>
                      <a:endParaRPr lang="zh-CN" altLang="en-US" sz="1000" dirty="0">
                        <a:solidFill>
                          <a:srgbClr val="333333"/>
                        </a:solidFill>
                        <a:effectLst/>
                      </a:endParaRP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marL="0" marR="0" indent="0" algn="l" defTabSz="762013" rtl="0" eaLnBrk="1" fontAlgn="auto" latinLnBrk="0" hangingPunct="1">
                        <a:lnSpc>
                          <a:spcPct val="100000"/>
                        </a:lnSpc>
                        <a:spcBef>
                          <a:spcPts val="0"/>
                        </a:spcBef>
                        <a:spcAft>
                          <a:spcPts val="0"/>
                        </a:spcAft>
                        <a:buClrTx/>
                        <a:buSzTx/>
                        <a:buFontTx/>
                        <a:buNone/>
                        <a:tabLst/>
                        <a:defRPr/>
                      </a:pPr>
                      <a:r>
                        <a:rPr lang="sk-SK" sz="1000" dirty="0">
                          <a:solidFill>
                            <a:srgbClr val="4F4F4F"/>
                          </a:solidFill>
                          <a:effectLst/>
                        </a:rPr>
                        <a:t> </a:t>
                      </a:r>
                      <a:r>
                        <a:rPr lang="zh-CN" altLang="en-US" sz="1000" dirty="0" smtClean="0">
                          <a:solidFill>
                            <a:srgbClr val="333333"/>
                          </a:solidFill>
                          <a:effectLst/>
                        </a:rPr>
                        <a:t>预测</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sk-SK" sz="1000" dirty="0">
                          <a:solidFill>
                            <a:srgbClr val="4F4F4F"/>
                          </a:solidFill>
                          <a:effectLst/>
                        </a:rPr>
                        <a:t> </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endParaRPr lang="en-US" sz="1000"/>
                    </a:p>
                  </a:txBody>
                  <a:tcPr marL="59298" marR="59298" marT="29649" marB="29649">
                    <a:lnL w="12700" cap="flat" cmpd="sng" algn="ctr">
                      <a:solidFill>
                        <a:srgbClr val="E6E6E6"/>
                      </a:solidFill>
                      <a:prstDash val="solid"/>
                      <a:round/>
                      <a:headEnd type="none" w="med" len="med"/>
                      <a:tailEnd type="none" w="med" len="med"/>
                    </a:lnL>
                    <a:lnB w="12700" cap="flat" cmpd="sng" algn="ctr">
                      <a:solidFill>
                        <a:srgbClr val="E6E6E6"/>
                      </a:solidFill>
                      <a:prstDash val="solid"/>
                      <a:round/>
                      <a:headEnd type="none" w="med" len="med"/>
                      <a:tailEnd type="none" w="med" len="med"/>
                    </a:lnB>
                  </a:tcPr>
                </a:tc>
              </a:tr>
              <a:tr h="259645">
                <a:tc>
                  <a:txBody>
                    <a:bodyPr/>
                    <a:lstStyle/>
                    <a:p>
                      <a:pPr marL="0" marR="0" indent="0" algn="l" defTabSz="762013" rtl="0" eaLnBrk="1" fontAlgn="auto" latinLnBrk="0" hangingPunct="1">
                        <a:lnSpc>
                          <a:spcPct val="100000"/>
                        </a:lnSpc>
                        <a:spcBef>
                          <a:spcPts val="0"/>
                        </a:spcBef>
                        <a:spcAft>
                          <a:spcPts val="0"/>
                        </a:spcAft>
                        <a:buClrTx/>
                        <a:buSzTx/>
                        <a:buFontTx/>
                        <a:buNone/>
                        <a:tabLst/>
                        <a:defRPr/>
                      </a:pPr>
                      <a:r>
                        <a:rPr lang="sk-SK" sz="1000" dirty="0">
                          <a:solidFill>
                            <a:srgbClr val="4F4F4F"/>
                          </a:solidFill>
                          <a:effectLst/>
                        </a:rPr>
                        <a:t> </a:t>
                      </a:r>
                      <a:r>
                        <a:rPr lang="zh-CN" altLang="en-US" sz="1000" dirty="0" smtClean="0">
                          <a:solidFill>
                            <a:srgbClr val="333333"/>
                          </a:solidFill>
                          <a:effectLst/>
                        </a:rPr>
                        <a:t>实际</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000" dirty="0">
                          <a:solidFill>
                            <a:srgbClr val="333333"/>
                          </a:solidFill>
                          <a:effectLst/>
                        </a:rPr>
                        <a:t>1</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000" dirty="0">
                          <a:solidFill>
                            <a:srgbClr val="333333"/>
                          </a:solidFill>
                          <a:effectLst/>
                        </a:rPr>
                        <a:t>0</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zh-CN" altLang="en-US" sz="1000">
                          <a:solidFill>
                            <a:srgbClr val="333333"/>
                          </a:solidFill>
                          <a:effectLst/>
                        </a:rPr>
                        <a:t>合计</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r h="259645">
                <a:tc>
                  <a:txBody>
                    <a:bodyPr/>
                    <a:lstStyle/>
                    <a:p>
                      <a:pPr algn="l"/>
                      <a:r>
                        <a:rPr lang="en-US" sz="1000">
                          <a:solidFill>
                            <a:srgbClr val="333333"/>
                          </a:solidFill>
                          <a:effectLst/>
                        </a:rPr>
                        <a:t>1</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dirty="0">
                          <a:solidFill>
                            <a:srgbClr val="333333"/>
                          </a:solidFill>
                          <a:effectLst/>
                        </a:rPr>
                        <a:t>True </a:t>
                      </a:r>
                      <a:r>
                        <a:rPr lang="en-US" sz="1100" dirty="0" err="1">
                          <a:solidFill>
                            <a:srgbClr val="333333"/>
                          </a:solidFill>
                          <a:effectLst/>
                        </a:rPr>
                        <a:t>Positive（TP</a:t>
                      </a:r>
                      <a:r>
                        <a:rPr lang="en-US" sz="1100" dirty="0">
                          <a:solidFill>
                            <a:srgbClr val="333333"/>
                          </a:solidFill>
                          <a:effectLst/>
                        </a:rPr>
                        <a:t>）</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a:solidFill>
                            <a:srgbClr val="333333"/>
                          </a:solidFill>
                          <a:effectLst/>
                        </a:rPr>
                        <a:t>False Negative（FN）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a:solidFill>
                            <a:srgbClr val="333333"/>
                          </a:solidFill>
                          <a:effectLst/>
                        </a:rPr>
                        <a:t>Actual Positive(TP+FN)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r h="259645">
                <a:tc>
                  <a:txBody>
                    <a:bodyPr/>
                    <a:lstStyle/>
                    <a:p>
                      <a:pPr algn="l"/>
                      <a:r>
                        <a:rPr lang="en-US" sz="1000">
                          <a:solidFill>
                            <a:srgbClr val="333333"/>
                          </a:solidFill>
                          <a:effectLst/>
                        </a:rPr>
                        <a:t>0</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100" dirty="0">
                          <a:solidFill>
                            <a:srgbClr val="333333"/>
                          </a:solidFill>
                          <a:effectLst/>
                        </a:rPr>
                        <a:t>False </a:t>
                      </a:r>
                      <a:r>
                        <a:rPr lang="en-US" sz="1100" dirty="0" err="1">
                          <a:solidFill>
                            <a:srgbClr val="333333"/>
                          </a:solidFill>
                          <a:effectLst/>
                        </a:rPr>
                        <a:t>Positive（FP</a:t>
                      </a:r>
                      <a:r>
                        <a:rPr lang="en-US" sz="1100" dirty="0">
                          <a:solidFill>
                            <a:srgbClr val="333333"/>
                          </a:solidFill>
                          <a:effectLst/>
                        </a:rPr>
                        <a:t>)</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100" dirty="0">
                          <a:solidFill>
                            <a:srgbClr val="333333"/>
                          </a:solidFill>
                          <a:effectLst/>
                        </a:rPr>
                        <a:t>True Negative(TN)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a:r>
                        <a:rPr lang="en-US" sz="1100">
                          <a:solidFill>
                            <a:srgbClr val="333333"/>
                          </a:solidFill>
                          <a:effectLst/>
                        </a:rPr>
                        <a:t>Actual Negative(FP+TN)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r h="259645">
                <a:tc>
                  <a:txBody>
                    <a:bodyPr/>
                    <a:lstStyle/>
                    <a:p>
                      <a:pPr algn="l"/>
                      <a:r>
                        <a:rPr lang="sk-SK" sz="1000" dirty="0">
                          <a:solidFill>
                            <a:srgbClr val="4F4F4F"/>
                          </a:solidFill>
                          <a:effectLst/>
                        </a:rPr>
                        <a:t> </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a:solidFill>
                            <a:srgbClr val="333333"/>
                          </a:solidFill>
                          <a:effectLst/>
                        </a:rPr>
                        <a:t>Predicted Positive(TP+FP)</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dirty="0">
                          <a:solidFill>
                            <a:srgbClr val="333333"/>
                          </a:solidFill>
                          <a:effectLst/>
                        </a:rPr>
                        <a:t>Predicted Negative(FN+TN)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a:r>
                        <a:rPr lang="en-US" sz="1100" dirty="0">
                          <a:solidFill>
                            <a:srgbClr val="333333"/>
                          </a:solidFill>
                          <a:effectLst/>
                        </a:rPr>
                        <a:t>TP+FP+FN+TN</a:t>
                      </a:r>
                    </a:p>
                  </a:txBody>
                  <a:tcPr marL="82359" marR="82359" marT="16472" marB="16472"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bl>
          </a:graphicData>
        </a:graphic>
      </p:graphicFrame>
      <p:sp>
        <p:nvSpPr>
          <p:cNvPr id="9" name="Rectangle 8"/>
          <p:cNvSpPr/>
          <p:nvPr/>
        </p:nvSpPr>
        <p:spPr>
          <a:xfrm>
            <a:off x="1433284" y="2137060"/>
            <a:ext cx="7173183" cy="292388"/>
          </a:xfrm>
          <a:prstGeom prst="rect">
            <a:avLst/>
          </a:prstGeom>
        </p:spPr>
        <p:txBody>
          <a:bodyPr wrap="square">
            <a:spAutoFit/>
          </a:bodyPr>
          <a:lstStyle/>
          <a:p>
            <a:r>
              <a:rPr lang="en-US" sz="1300" dirty="0">
                <a:solidFill>
                  <a:srgbClr val="303030"/>
                </a:solidFill>
                <a:latin typeface="Verdana" charset="0"/>
              </a:rPr>
              <a:t>(1)真正类率 </a:t>
            </a:r>
            <a:r>
              <a:rPr lang="en-US" sz="1300" b="1" dirty="0">
                <a:solidFill>
                  <a:srgbClr val="303030"/>
                </a:solidFill>
                <a:latin typeface="Verdana" charset="0"/>
              </a:rPr>
              <a:t>TPR = TP/(TP+FN)</a:t>
            </a:r>
            <a:r>
              <a:rPr lang="en-US" sz="1300" dirty="0">
                <a:solidFill>
                  <a:srgbClr val="303030"/>
                </a:solidFill>
                <a:latin typeface="Verdana" charset="0"/>
              </a:rPr>
              <a:t>   预测的</a:t>
            </a:r>
            <a:r>
              <a:rPr lang="en-US" sz="1300" b="1" dirty="0">
                <a:solidFill>
                  <a:srgbClr val="303030"/>
                </a:solidFill>
                <a:latin typeface="Verdana" charset="0"/>
              </a:rPr>
              <a:t>正类中, </a:t>
            </a:r>
            <a:r>
              <a:rPr lang="en-US" sz="1300" dirty="0">
                <a:solidFill>
                  <a:srgbClr val="303030"/>
                </a:solidFill>
                <a:latin typeface="Verdana" charset="0"/>
              </a:rPr>
              <a:t>“实际正实例” 占 “所有正实例” 的比例</a:t>
            </a:r>
          </a:p>
        </p:txBody>
      </p:sp>
      <p:sp>
        <p:nvSpPr>
          <p:cNvPr id="10" name="Rectangle 9"/>
          <p:cNvSpPr/>
          <p:nvPr/>
        </p:nvSpPr>
        <p:spPr>
          <a:xfrm>
            <a:off x="1433283" y="2703489"/>
            <a:ext cx="7548452" cy="292388"/>
          </a:xfrm>
          <a:prstGeom prst="rect">
            <a:avLst/>
          </a:prstGeom>
        </p:spPr>
        <p:txBody>
          <a:bodyPr wrap="square">
            <a:spAutoFit/>
          </a:bodyPr>
          <a:lstStyle/>
          <a:p>
            <a:r>
              <a:rPr lang="en-US" sz="1300" dirty="0">
                <a:solidFill>
                  <a:srgbClr val="303030"/>
                </a:solidFill>
                <a:latin typeface="Verdana" charset="0"/>
              </a:rPr>
              <a:t>(2)负正类率 </a:t>
            </a:r>
            <a:r>
              <a:rPr lang="en-US" sz="1300" b="1" dirty="0">
                <a:solidFill>
                  <a:srgbClr val="303030"/>
                </a:solidFill>
                <a:latin typeface="Verdana" charset="0"/>
              </a:rPr>
              <a:t>FPR = FP/(FP+TN)</a:t>
            </a:r>
            <a:r>
              <a:rPr lang="en-US" sz="1300" dirty="0">
                <a:solidFill>
                  <a:srgbClr val="303030"/>
                </a:solidFill>
                <a:latin typeface="Verdana" charset="0"/>
              </a:rPr>
              <a:t>    预测的</a:t>
            </a:r>
            <a:r>
              <a:rPr lang="en-US" sz="1300" b="1" dirty="0">
                <a:solidFill>
                  <a:srgbClr val="303030"/>
                </a:solidFill>
                <a:latin typeface="Verdana" charset="0"/>
              </a:rPr>
              <a:t>正类中,  </a:t>
            </a:r>
            <a:r>
              <a:rPr lang="en-US" sz="1300" dirty="0">
                <a:solidFill>
                  <a:srgbClr val="303030"/>
                </a:solidFill>
                <a:latin typeface="Verdana" charset="0"/>
              </a:rPr>
              <a:t>”实际负实例” 占 “所有负实例”  的比例</a:t>
            </a:r>
          </a:p>
        </p:txBody>
      </p:sp>
      <p:sp>
        <p:nvSpPr>
          <p:cNvPr id="11" name="Rectangle 10"/>
          <p:cNvSpPr/>
          <p:nvPr/>
        </p:nvSpPr>
        <p:spPr>
          <a:xfrm>
            <a:off x="1490750" y="3375015"/>
            <a:ext cx="7211410" cy="292388"/>
          </a:xfrm>
          <a:prstGeom prst="rect">
            <a:avLst/>
          </a:prstGeom>
        </p:spPr>
        <p:txBody>
          <a:bodyPr wrap="square">
            <a:spAutoFit/>
          </a:bodyPr>
          <a:lstStyle/>
          <a:p>
            <a:r>
              <a:rPr lang="en-US" sz="1300" dirty="0">
                <a:solidFill>
                  <a:srgbClr val="303030"/>
                </a:solidFill>
                <a:latin typeface="Verdana" charset="0"/>
              </a:rPr>
              <a:t>(3)真负类率 </a:t>
            </a:r>
            <a:r>
              <a:rPr lang="en-US" sz="1300" b="1" dirty="0">
                <a:solidFill>
                  <a:srgbClr val="303030"/>
                </a:solidFill>
                <a:latin typeface="Verdana" charset="0"/>
              </a:rPr>
              <a:t>TNR = TN/(FP+TN)</a:t>
            </a:r>
            <a:r>
              <a:rPr lang="en-US" sz="1300" dirty="0">
                <a:solidFill>
                  <a:srgbClr val="303030"/>
                </a:solidFill>
                <a:latin typeface="Verdana" charset="0"/>
              </a:rPr>
              <a:t>  预测的</a:t>
            </a:r>
            <a:r>
              <a:rPr lang="en-US" sz="1300" b="1" dirty="0">
                <a:solidFill>
                  <a:srgbClr val="303030"/>
                </a:solidFill>
                <a:latin typeface="Verdana" charset="0"/>
              </a:rPr>
              <a:t>负类中, </a:t>
            </a:r>
            <a:r>
              <a:rPr lang="en-US" sz="1300" dirty="0">
                <a:solidFill>
                  <a:srgbClr val="303030"/>
                </a:solidFill>
                <a:latin typeface="Verdana" charset="0"/>
              </a:rPr>
              <a:t>“实际负实例” 占  “所有负实例”  的比例</a:t>
            </a:r>
          </a:p>
        </p:txBody>
      </p:sp>
      <p:sp>
        <p:nvSpPr>
          <p:cNvPr id="12" name="Rectangle 11"/>
          <p:cNvSpPr/>
          <p:nvPr/>
        </p:nvSpPr>
        <p:spPr>
          <a:xfrm>
            <a:off x="1853143" y="2344479"/>
            <a:ext cx="4506432" cy="338554"/>
          </a:xfrm>
          <a:prstGeom prst="rect">
            <a:avLst/>
          </a:prstGeom>
        </p:spPr>
        <p:txBody>
          <a:bodyPr wrap="square">
            <a:spAutoFit/>
          </a:bodyPr>
          <a:lstStyle/>
          <a:p>
            <a:r>
              <a:rPr lang="en-US" sz="1600" dirty="0">
                <a:hlinkClick r:id="rId3" tooltip="Sensitivity (test)"/>
              </a:rPr>
              <a:t>sensitivity</a:t>
            </a:r>
            <a:r>
              <a:rPr lang="en-US" sz="1600" dirty="0"/>
              <a:t>, </a:t>
            </a:r>
            <a:r>
              <a:rPr lang="en-US" sz="1600" dirty="0">
                <a:hlinkClick r:id="rId4" tooltip="Information retrieval"/>
              </a:rPr>
              <a:t>recall</a:t>
            </a:r>
            <a:r>
              <a:rPr lang="en-US" sz="1600" dirty="0"/>
              <a:t>, </a:t>
            </a:r>
            <a:r>
              <a:rPr lang="en-US" sz="1600" dirty="0">
                <a:hlinkClick r:id="rId5" tooltip="Hit rate"/>
              </a:rPr>
              <a:t>hit rate</a:t>
            </a:r>
            <a:r>
              <a:rPr lang="en-US" sz="1600" dirty="0"/>
              <a:t>, </a:t>
            </a:r>
            <a:r>
              <a:rPr lang="en-US" sz="1600" dirty="0">
                <a:hlinkClick r:id="rId3" tooltip="Sensitivity (test)"/>
              </a:rPr>
              <a:t>true positive rate (TPR)</a:t>
            </a:r>
            <a:endParaRPr lang="en-US" sz="1600" dirty="0">
              <a:solidFill>
                <a:srgbClr val="303030"/>
              </a:solidFill>
              <a:latin typeface="Verdana" charset="0"/>
            </a:endParaRPr>
          </a:p>
        </p:txBody>
      </p:sp>
      <p:sp>
        <p:nvSpPr>
          <p:cNvPr id="13" name="Rectangle 12"/>
          <p:cNvSpPr/>
          <p:nvPr/>
        </p:nvSpPr>
        <p:spPr>
          <a:xfrm>
            <a:off x="1853144" y="2959480"/>
            <a:ext cx="3166731" cy="292388"/>
          </a:xfrm>
          <a:prstGeom prst="rect">
            <a:avLst/>
          </a:prstGeom>
        </p:spPr>
        <p:txBody>
          <a:bodyPr wrap="square">
            <a:spAutoFit/>
          </a:bodyPr>
          <a:lstStyle/>
          <a:p>
            <a:r>
              <a:rPr lang="en-US" sz="1300" dirty="0">
                <a:solidFill>
                  <a:schemeClr val="accent5"/>
                </a:solidFill>
                <a:latin typeface="Verdana" charset="0"/>
              </a:rPr>
              <a:t>1-Specificity,  False </a:t>
            </a:r>
            <a:r>
              <a:rPr lang="en-US" sz="1300" dirty="0" err="1">
                <a:solidFill>
                  <a:schemeClr val="accent5"/>
                </a:solidFill>
                <a:latin typeface="Verdana" charset="0"/>
              </a:rPr>
              <a:t>Postive</a:t>
            </a:r>
            <a:r>
              <a:rPr lang="en-US" sz="1300" dirty="0">
                <a:solidFill>
                  <a:schemeClr val="accent5"/>
                </a:solidFill>
                <a:latin typeface="Verdana" charset="0"/>
              </a:rPr>
              <a:t> Rate</a:t>
            </a:r>
          </a:p>
        </p:txBody>
      </p:sp>
      <p:sp>
        <p:nvSpPr>
          <p:cNvPr id="14" name="Rectangle 13"/>
          <p:cNvSpPr/>
          <p:nvPr/>
        </p:nvSpPr>
        <p:spPr>
          <a:xfrm>
            <a:off x="1675812" y="3681948"/>
            <a:ext cx="6515986" cy="276999"/>
          </a:xfrm>
          <a:prstGeom prst="rect">
            <a:avLst/>
          </a:prstGeom>
        </p:spPr>
        <p:txBody>
          <a:bodyPr wrap="square">
            <a:spAutoFit/>
          </a:bodyPr>
          <a:lstStyle/>
          <a:p>
            <a:r>
              <a:rPr lang="en-US" sz="1200" b="1" dirty="0">
                <a:solidFill>
                  <a:schemeClr val="accent5"/>
                </a:solidFill>
                <a:latin typeface="Verdana" charset="0"/>
              </a:rPr>
              <a:t> TNR=1-FPR</a:t>
            </a:r>
            <a:r>
              <a:rPr lang="en-US" sz="1200" dirty="0">
                <a:solidFill>
                  <a:schemeClr val="accent5"/>
                </a:solidFill>
                <a:latin typeface="Verdana" charset="0"/>
              </a:rPr>
              <a:t>,  Specificity (True Negative Rate)</a:t>
            </a:r>
            <a:endParaRPr lang="en-US" sz="1200" dirty="0">
              <a:solidFill>
                <a:schemeClr val="accent5"/>
              </a:solidFill>
            </a:endParaRPr>
          </a:p>
        </p:txBody>
      </p:sp>
    </p:spTree>
    <p:extLst>
      <p:ext uri="{BB962C8B-B14F-4D97-AF65-F5344CB8AC3E}">
        <p14:creationId xmlns:p14="http://schemas.microsoft.com/office/powerpoint/2010/main" val="90757156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58850" y="170120"/>
            <a:ext cx="1328762" cy="369332"/>
          </a:xfrm>
          <a:prstGeom prst="rect">
            <a:avLst/>
          </a:prstGeom>
          <a:noFill/>
        </p:spPr>
        <p:txBody>
          <a:bodyPr wrap="none" rtlCol="0">
            <a:spAutoFit/>
          </a:bodyPr>
          <a:lstStyle/>
          <a:p>
            <a:r>
              <a:rPr lang="en-US"/>
              <a:t>ROC </a:t>
            </a:r>
            <a:r>
              <a:rPr lang="zh-CN" altLang="en-US" dirty="0"/>
              <a:t>曲线：</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8465" y="497394"/>
            <a:ext cx="5667154" cy="2648469"/>
          </a:xfrm>
          <a:prstGeom prst="rect">
            <a:avLst/>
          </a:prstGeom>
        </p:spPr>
      </p:pic>
      <p:sp>
        <p:nvSpPr>
          <p:cNvPr id="5" name="Rectangle 4"/>
          <p:cNvSpPr/>
          <p:nvPr/>
        </p:nvSpPr>
        <p:spPr>
          <a:xfrm>
            <a:off x="1748466" y="3145863"/>
            <a:ext cx="6964325" cy="769441"/>
          </a:xfrm>
          <a:prstGeom prst="rect">
            <a:avLst/>
          </a:prstGeom>
        </p:spPr>
        <p:txBody>
          <a:bodyPr wrap="square">
            <a:spAutoFit/>
          </a:bodyPr>
          <a:lstStyle/>
          <a:p>
            <a:pPr algn="ctr"/>
            <a:r>
              <a:rPr lang="en-US" altLang="zh-CN" sz="1100" dirty="0">
                <a:solidFill>
                  <a:srgbClr val="4F4F4F"/>
                </a:solidFill>
                <a:latin typeface="arial" charset="0"/>
              </a:rPr>
              <a:t>(a)</a:t>
            </a:r>
            <a:r>
              <a:rPr lang="zh-CN" altLang="en-US" sz="1100" dirty="0">
                <a:solidFill>
                  <a:srgbClr val="4F4F4F"/>
                </a:solidFill>
                <a:latin typeface="arial" charset="0"/>
              </a:rPr>
              <a:t>理想情况下，</a:t>
            </a:r>
            <a:r>
              <a:rPr lang="en-US" altLang="zh-CN" sz="1100" dirty="0">
                <a:solidFill>
                  <a:srgbClr val="4F4F4F"/>
                </a:solidFill>
                <a:latin typeface="arial" charset="0"/>
              </a:rPr>
              <a:t>TPR</a:t>
            </a:r>
            <a:r>
              <a:rPr lang="zh-CN" altLang="en-US" sz="1100" dirty="0">
                <a:solidFill>
                  <a:srgbClr val="4F4F4F"/>
                </a:solidFill>
                <a:latin typeface="arial" charset="0"/>
              </a:rPr>
              <a:t>应该接近</a:t>
            </a:r>
            <a:r>
              <a:rPr lang="en-US" altLang="zh-CN" sz="1100" dirty="0">
                <a:solidFill>
                  <a:srgbClr val="4F4F4F"/>
                </a:solidFill>
                <a:latin typeface="arial" charset="0"/>
              </a:rPr>
              <a:t>1</a:t>
            </a:r>
            <a:r>
              <a:rPr lang="zh-CN" altLang="en-US" sz="1100" dirty="0">
                <a:solidFill>
                  <a:srgbClr val="4F4F4F"/>
                </a:solidFill>
                <a:latin typeface="arial" charset="0"/>
              </a:rPr>
              <a:t>，</a:t>
            </a:r>
            <a:r>
              <a:rPr lang="en-US" altLang="zh-CN" sz="1100" dirty="0">
                <a:solidFill>
                  <a:srgbClr val="4F4F4F"/>
                </a:solidFill>
                <a:latin typeface="arial" charset="0"/>
              </a:rPr>
              <a:t>FPR</a:t>
            </a:r>
            <a:r>
              <a:rPr lang="zh-CN" altLang="en-US" sz="1100" dirty="0">
                <a:solidFill>
                  <a:srgbClr val="4F4F4F"/>
                </a:solidFill>
                <a:latin typeface="arial" charset="0"/>
              </a:rPr>
              <a:t>应该接近</a:t>
            </a:r>
            <a:r>
              <a:rPr lang="en-US" altLang="zh-CN" sz="1100" dirty="0">
                <a:solidFill>
                  <a:srgbClr val="4F4F4F"/>
                </a:solidFill>
                <a:latin typeface="arial" charset="0"/>
              </a:rPr>
              <a:t>0</a:t>
            </a:r>
            <a:r>
              <a:rPr lang="zh-CN" altLang="en-US" sz="1100" dirty="0">
                <a:solidFill>
                  <a:srgbClr val="4F4F4F"/>
                </a:solidFill>
                <a:latin typeface="arial" charset="0"/>
              </a:rPr>
              <a:t>。</a:t>
            </a:r>
            <a:endParaRPr lang="zh-CN" altLang="en-US" sz="1100" dirty="0">
              <a:solidFill>
                <a:srgbClr val="4F4F4F"/>
              </a:solidFill>
              <a:latin typeface="Arial" charset="0"/>
            </a:endParaRPr>
          </a:p>
          <a:p>
            <a:pPr algn="ctr"/>
            <a:r>
              <a:rPr lang="en-US" altLang="zh-CN" sz="1100" dirty="0">
                <a:solidFill>
                  <a:srgbClr val="4F4F4F"/>
                </a:solidFill>
                <a:latin typeface="arial" charset="0"/>
              </a:rPr>
              <a:t>ROC</a:t>
            </a:r>
            <a:r>
              <a:rPr lang="zh-CN" altLang="en-US" sz="1100" dirty="0">
                <a:solidFill>
                  <a:srgbClr val="4F4F4F"/>
                </a:solidFill>
                <a:latin typeface="arial" charset="0"/>
              </a:rPr>
              <a:t>曲线上的每一个点对应于一个</a:t>
            </a:r>
            <a:r>
              <a:rPr lang="en-US" altLang="zh-CN" sz="1100" dirty="0">
                <a:solidFill>
                  <a:srgbClr val="4F4F4F"/>
                </a:solidFill>
                <a:latin typeface="arial" charset="0"/>
              </a:rPr>
              <a:t>threshold</a:t>
            </a:r>
            <a:r>
              <a:rPr lang="zh-CN" altLang="en-US" sz="1100" dirty="0">
                <a:solidFill>
                  <a:srgbClr val="4F4F4F"/>
                </a:solidFill>
                <a:latin typeface="arial" charset="0"/>
              </a:rPr>
              <a:t>，对于一个分类器，每个</a:t>
            </a:r>
            <a:r>
              <a:rPr lang="en-US" altLang="zh-CN" sz="1100" dirty="0">
                <a:solidFill>
                  <a:srgbClr val="4F4F4F"/>
                </a:solidFill>
                <a:latin typeface="arial" charset="0"/>
              </a:rPr>
              <a:t>threshold</a:t>
            </a:r>
            <a:r>
              <a:rPr lang="zh-CN" altLang="en-US" sz="1100" dirty="0">
                <a:solidFill>
                  <a:srgbClr val="4F4F4F"/>
                </a:solidFill>
                <a:latin typeface="arial" charset="0"/>
              </a:rPr>
              <a:t>下会有一个</a:t>
            </a:r>
            <a:r>
              <a:rPr lang="en-US" altLang="zh-CN" sz="1100" dirty="0">
                <a:solidFill>
                  <a:srgbClr val="4F4F4F"/>
                </a:solidFill>
                <a:latin typeface="arial" charset="0"/>
              </a:rPr>
              <a:t>TPR</a:t>
            </a:r>
            <a:r>
              <a:rPr lang="zh-CN" altLang="en-US" sz="1100" dirty="0">
                <a:solidFill>
                  <a:srgbClr val="4F4F4F"/>
                </a:solidFill>
                <a:latin typeface="arial" charset="0"/>
              </a:rPr>
              <a:t>和</a:t>
            </a:r>
            <a:r>
              <a:rPr lang="en-US" altLang="zh-CN" sz="1100" dirty="0">
                <a:solidFill>
                  <a:srgbClr val="4F4F4F"/>
                </a:solidFill>
                <a:latin typeface="arial" charset="0"/>
              </a:rPr>
              <a:t>FPR</a:t>
            </a:r>
            <a:r>
              <a:rPr lang="zh-CN" altLang="en-US" sz="1100" dirty="0">
                <a:solidFill>
                  <a:srgbClr val="4F4F4F"/>
                </a:solidFill>
                <a:latin typeface="arial" charset="0"/>
              </a:rPr>
              <a:t>。</a:t>
            </a:r>
            <a:endParaRPr lang="zh-CN" altLang="en-US" sz="1100" dirty="0">
              <a:solidFill>
                <a:srgbClr val="4F4F4F"/>
              </a:solidFill>
              <a:latin typeface="Arial" charset="0"/>
            </a:endParaRPr>
          </a:p>
          <a:p>
            <a:pPr algn="ctr"/>
            <a:r>
              <a:rPr lang="zh-CN" altLang="en-US" sz="1100" dirty="0">
                <a:solidFill>
                  <a:srgbClr val="4F4F4F"/>
                </a:solidFill>
                <a:latin typeface="arial" charset="0"/>
              </a:rPr>
              <a:t>比如</a:t>
            </a:r>
            <a:r>
              <a:rPr lang="en-US" altLang="zh-CN" sz="1100" dirty="0">
                <a:solidFill>
                  <a:srgbClr val="4F4F4F"/>
                </a:solidFill>
                <a:latin typeface="arial" charset="0"/>
              </a:rPr>
              <a:t>Threshold</a:t>
            </a:r>
            <a:r>
              <a:rPr lang="zh-CN" altLang="en-US" sz="1100" dirty="0">
                <a:solidFill>
                  <a:srgbClr val="4F4F4F"/>
                </a:solidFill>
                <a:latin typeface="arial" charset="0"/>
              </a:rPr>
              <a:t>最大时，</a:t>
            </a:r>
            <a:r>
              <a:rPr lang="en-US" altLang="zh-CN" sz="1100" dirty="0">
                <a:solidFill>
                  <a:srgbClr val="4F4F4F"/>
                </a:solidFill>
                <a:latin typeface="arial" charset="0"/>
              </a:rPr>
              <a:t>TP=FP=0</a:t>
            </a:r>
            <a:r>
              <a:rPr lang="zh-CN" altLang="en-US" sz="1100" dirty="0">
                <a:solidFill>
                  <a:srgbClr val="4F4F4F"/>
                </a:solidFill>
                <a:latin typeface="arial" charset="0"/>
              </a:rPr>
              <a:t>，对应于原点；</a:t>
            </a:r>
            <a:r>
              <a:rPr lang="en-US" altLang="zh-CN" sz="1100" dirty="0">
                <a:solidFill>
                  <a:srgbClr val="4F4F4F"/>
                </a:solidFill>
                <a:latin typeface="arial" charset="0"/>
              </a:rPr>
              <a:t>Threshold</a:t>
            </a:r>
            <a:r>
              <a:rPr lang="zh-CN" altLang="en-US" sz="1100" dirty="0">
                <a:solidFill>
                  <a:srgbClr val="4F4F4F"/>
                </a:solidFill>
                <a:latin typeface="arial" charset="0"/>
              </a:rPr>
              <a:t>最小时，</a:t>
            </a:r>
            <a:r>
              <a:rPr lang="en-US" altLang="zh-CN" sz="1100" dirty="0">
                <a:solidFill>
                  <a:srgbClr val="4F4F4F"/>
                </a:solidFill>
                <a:latin typeface="arial" charset="0"/>
              </a:rPr>
              <a:t>TN=FN=0</a:t>
            </a:r>
            <a:r>
              <a:rPr lang="zh-CN" altLang="en-US" sz="1100" dirty="0">
                <a:solidFill>
                  <a:srgbClr val="4F4F4F"/>
                </a:solidFill>
                <a:latin typeface="arial" charset="0"/>
              </a:rPr>
              <a:t>，对应于右上角的点</a:t>
            </a:r>
            <a:r>
              <a:rPr lang="en-US" altLang="zh-CN" sz="1100" dirty="0">
                <a:solidFill>
                  <a:srgbClr val="4F4F4F"/>
                </a:solidFill>
                <a:latin typeface="arial" charset="0"/>
              </a:rPr>
              <a:t>(1,1)</a:t>
            </a:r>
            <a:endParaRPr lang="zh-CN" altLang="en-US" sz="1100" dirty="0">
              <a:solidFill>
                <a:srgbClr val="4F4F4F"/>
              </a:solidFill>
              <a:latin typeface="Arial" charset="0"/>
            </a:endParaRPr>
          </a:p>
          <a:p>
            <a:pPr algn="ctr"/>
            <a:r>
              <a:rPr lang="en-US" altLang="zh-CN" sz="1100" dirty="0">
                <a:solidFill>
                  <a:srgbClr val="4F4F4F"/>
                </a:solidFill>
                <a:latin typeface="arial" charset="0"/>
              </a:rPr>
              <a:t>(b)P</a:t>
            </a:r>
            <a:r>
              <a:rPr lang="zh-CN" altLang="en-US" sz="1100" dirty="0">
                <a:solidFill>
                  <a:srgbClr val="4F4F4F"/>
                </a:solidFill>
                <a:latin typeface="arial" charset="0"/>
              </a:rPr>
              <a:t>和</a:t>
            </a:r>
            <a:r>
              <a:rPr lang="en-US" altLang="zh-CN" sz="1100" dirty="0">
                <a:solidFill>
                  <a:srgbClr val="4F4F4F"/>
                </a:solidFill>
                <a:latin typeface="arial" charset="0"/>
              </a:rPr>
              <a:t>N</a:t>
            </a:r>
            <a:r>
              <a:rPr lang="zh-CN" altLang="en-US" sz="1100" dirty="0">
                <a:solidFill>
                  <a:srgbClr val="4F4F4F"/>
                </a:solidFill>
                <a:latin typeface="arial" charset="0"/>
              </a:rPr>
              <a:t>得分不作为特征间距离</a:t>
            </a:r>
            <a:r>
              <a:rPr lang="en-US" altLang="zh-CN" sz="1100" dirty="0">
                <a:solidFill>
                  <a:srgbClr val="4F4F4F"/>
                </a:solidFill>
                <a:latin typeface="arial" charset="0"/>
              </a:rPr>
              <a:t>d</a:t>
            </a:r>
            <a:r>
              <a:rPr lang="zh-CN" altLang="en-US" sz="1100" dirty="0">
                <a:solidFill>
                  <a:srgbClr val="4F4F4F"/>
                </a:solidFill>
                <a:latin typeface="arial" charset="0"/>
              </a:rPr>
              <a:t>的一个函数，随着阈值</a:t>
            </a:r>
            <a:r>
              <a:rPr lang="en-US" altLang="zh-CN" sz="1100" dirty="0">
                <a:solidFill>
                  <a:srgbClr val="4F4F4F"/>
                </a:solidFill>
                <a:latin typeface="arial" charset="0"/>
              </a:rPr>
              <a:t>theta</a:t>
            </a:r>
            <a:r>
              <a:rPr lang="zh-CN" altLang="en-US" sz="1100" dirty="0">
                <a:solidFill>
                  <a:srgbClr val="4F4F4F"/>
                </a:solidFill>
                <a:latin typeface="arial" charset="0"/>
              </a:rPr>
              <a:t>增加，</a:t>
            </a:r>
            <a:r>
              <a:rPr lang="en-US" altLang="zh-CN" sz="1100" dirty="0">
                <a:solidFill>
                  <a:srgbClr val="4F4F4F"/>
                </a:solidFill>
                <a:latin typeface="arial" charset="0"/>
              </a:rPr>
              <a:t>TP</a:t>
            </a:r>
            <a:r>
              <a:rPr lang="zh-CN" altLang="en-US" sz="1100" dirty="0">
                <a:solidFill>
                  <a:srgbClr val="4F4F4F"/>
                </a:solidFill>
                <a:latin typeface="arial" charset="0"/>
              </a:rPr>
              <a:t>和</a:t>
            </a:r>
            <a:r>
              <a:rPr lang="en-US" altLang="zh-CN" sz="1100" dirty="0">
                <a:solidFill>
                  <a:srgbClr val="4F4F4F"/>
                </a:solidFill>
                <a:latin typeface="arial" charset="0"/>
              </a:rPr>
              <a:t>FP</a:t>
            </a:r>
            <a:r>
              <a:rPr lang="zh-CN" altLang="en-US" sz="1100" dirty="0">
                <a:solidFill>
                  <a:srgbClr val="4F4F4F"/>
                </a:solidFill>
                <a:latin typeface="arial" charset="0"/>
              </a:rPr>
              <a:t>都增加</a:t>
            </a:r>
            <a:endParaRPr lang="zh-CN" altLang="en-US" sz="1100" dirty="0">
              <a:solidFill>
                <a:srgbClr val="4F4F4F"/>
              </a:solidFill>
              <a:latin typeface="Arial" charset="0"/>
            </a:endParaRPr>
          </a:p>
        </p:txBody>
      </p:sp>
      <p:sp>
        <p:nvSpPr>
          <p:cNvPr id="6" name="Rectangle 5"/>
          <p:cNvSpPr/>
          <p:nvPr/>
        </p:nvSpPr>
        <p:spPr>
          <a:xfrm>
            <a:off x="1622646" y="4115825"/>
            <a:ext cx="7090144" cy="1092607"/>
          </a:xfrm>
          <a:prstGeom prst="rect">
            <a:avLst/>
          </a:prstGeom>
        </p:spPr>
        <p:txBody>
          <a:bodyPr wrap="square">
            <a:spAutoFit/>
          </a:bodyPr>
          <a:lstStyle/>
          <a:p>
            <a:r>
              <a:rPr lang="zh-CN" altLang="en-US" sz="1300" dirty="0">
                <a:solidFill>
                  <a:srgbClr val="303030"/>
                </a:solidFill>
                <a:latin typeface="Verdana" charset="0"/>
              </a:rPr>
              <a:t>假设采用逻辑回归分类器，其给出针对每个实例为正类的概率，那么通过设定一个阈值如</a:t>
            </a:r>
            <a:r>
              <a:rPr lang="en-US" altLang="zh-CN" sz="1300" dirty="0">
                <a:solidFill>
                  <a:srgbClr val="303030"/>
                </a:solidFill>
                <a:latin typeface="Verdana" charset="0"/>
              </a:rPr>
              <a:t>0.6</a:t>
            </a:r>
            <a:r>
              <a:rPr lang="zh-CN" altLang="en-US" sz="1300" dirty="0">
                <a:solidFill>
                  <a:srgbClr val="303030"/>
                </a:solidFill>
                <a:latin typeface="Verdana" charset="0"/>
              </a:rPr>
              <a:t>，概率大于等于</a:t>
            </a:r>
            <a:r>
              <a:rPr lang="en-US" altLang="zh-CN" sz="1300" dirty="0">
                <a:solidFill>
                  <a:srgbClr val="303030"/>
                </a:solidFill>
                <a:latin typeface="Verdana" charset="0"/>
              </a:rPr>
              <a:t>0.6</a:t>
            </a:r>
            <a:r>
              <a:rPr lang="zh-CN" altLang="en-US" sz="1300" dirty="0">
                <a:solidFill>
                  <a:srgbClr val="303030"/>
                </a:solidFill>
                <a:latin typeface="Verdana" charset="0"/>
              </a:rPr>
              <a:t>的为正类，小于</a:t>
            </a:r>
            <a:r>
              <a:rPr lang="en-US" altLang="zh-CN" sz="1300" dirty="0">
                <a:solidFill>
                  <a:srgbClr val="303030"/>
                </a:solidFill>
                <a:latin typeface="Verdana" charset="0"/>
              </a:rPr>
              <a:t>0.6</a:t>
            </a:r>
            <a:r>
              <a:rPr lang="zh-CN" altLang="en-US" sz="1300" dirty="0">
                <a:solidFill>
                  <a:srgbClr val="303030"/>
                </a:solidFill>
                <a:latin typeface="Verdana" charset="0"/>
              </a:rPr>
              <a:t>的为负类。对应的就可以算出一组</a:t>
            </a:r>
            <a:r>
              <a:rPr lang="en-US" altLang="zh-CN" sz="1300" dirty="0">
                <a:solidFill>
                  <a:srgbClr val="303030"/>
                </a:solidFill>
                <a:latin typeface="Verdana" charset="0"/>
              </a:rPr>
              <a:t>(FPR,TPR),</a:t>
            </a:r>
            <a:r>
              <a:rPr lang="zh-CN" altLang="en-US" sz="1300" dirty="0">
                <a:solidFill>
                  <a:srgbClr val="303030"/>
                </a:solidFill>
                <a:latin typeface="Verdana" charset="0"/>
              </a:rPr>
              <a:t>在平面中得到对应坐标点。随着阈值的逐渐减小，越来越多的实例被划分为正类，但是这些正类中同样也掺杂着真正的负实例，即</a:t>
            </a:r>
            <a:r>
              <a:rPr lang="en-US" altLang="zh-CN" sz="1300" dirty="0">
                <a:solidFill>
                  <a:srgbClr val="303030"/>
                </a:solidFill>
                <a:latin typeface="Verdana" charset="0"/>
              </a:rPr>
              <a:t>TPR</a:t>
            </a:r>
            <a:r>
              <a:rPr lang="zh-CN" altLang="en-US" sz="1300" dirty="0">
                <a:solidFill>
                  <a:srgbClr val="303030"/>
                </a:solidFill>
                <a:latin typeface="Verdana" charset="0"/>
              </a:rPr>
              <a:t>和</a:t>
            </a:r>
            <a:r>
              <a:rPr lang="en-US" altLang="zh-CN" sz="1300" dirty="0">
                <a:solidFill>
                  <a:srgbClr val="303030"/>
                </a:solidFill>
                <a:latin typeface="Verdana" charset="0"/>
              </a:rPr>
              <a:t>FPR</a:t>
            </a:r>
            <a:r>
              <a:rPr lang="zh-CN" altLang="en-US" sz="1300" dirty="0">
                <a:solidFill>
                  <a:srgbClr val="303030"/>
                </a:solidFill>
                <a:latin typeface="Verdana" charset="0"/>
              </a:rPr>
              <a:t>会同时增大。阈值最大时，对应坐标点为</a:t>
            </a:r>
            <a:r>
              <a:rPr lang="en-US" altLang="zh-CN" sz="1300" dirty="0">
                <a:solidFill>
                  <a:srgbClr val="303030"/>
                </a:solidFill>
                <a:latin typeface="Verdana" charset="0"/>
              </a:rPr>
              <a:t>(0,0),</a:t>
            </a:r>
            <a:r>
              <a:rPr lang="zh-CN" altLang="en-US" sz="1300" dirty="0">
                <a:solidFill>
                  <a:srgbClr val="303030"/>
                </a:solidFill>
                <a:latin typeface="Verdana" charset="0"/>
              </a:rPr>
              <a:t>阈值最小时，对应坐标点</a:t>
            </a:r>
            <a:r>
              <a:rPr lang="en-US" altLang="zh-CN" sz="1300" dirty="0">
                <a:solidFill>
                  <a:srgbClr val="303030"/>
                </a:solidFill>
                <a:latin typeface="Verdana" charset="0"/>
              </a:rPr>
              <a:t>(1,1)</a:t>
            </a:r>
            <a:r>
              <a:rPr lang="zh-CN" altLang="en-US" sz="1300" dirty="0">
                <a:solidFill>
                  <a:srgbClr val="303030"/>
                </a:solidFill>
                <a:latin typeface="Verdana" charset="0"/>
              </a:rPr>
              <a:t>。</a:t>
            </a:r>
            <a:endParaRPr lang="en-US" sz="1300" dirty="0"/>
          </a:p>
        </p:txBody>
      </p:sp>
    </p:spTree>
    <p:extLst>
      <p:ext uri="{BB962C8B-B14F-4D97-AF65-F5344CB8AC3E}">
        <p14:creationId xmlns:p14="http://schemas.microsoft.com/office/powerpoint/2010/main" val="28984353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16321" y="272496"/>
            <a:ext cx="6920023" cy="1600438"/>
          </a:xfrm>
          <a:prstGeom prst="rect">
            <a:avLst/>
          </a:prstGeom>
        </p:spPr>
        <p:txBody>
          <a:bodyPr wrap="square">
            <a:spAutoFit/>
          </a:bodyPr>
          <a:lstStyle/>
          <a:p>
            <a:pPr algn="just"/>
            <a:r>
              <a:rPr lang="zh-CN" altLang="en-US" sz="1400" dirty="0">
                <a:solidFill>
                  <a:srgbClr val="252525"/>
                </a:solidFill>
                <a:latin typeface="Arial" charset="0"/>
              </a:rPr>
              <a:t>从</a:t>
            </a:r>
            <a:r>
              <a:rPr lang="en-US" altLang="zh-CN" sz="1400" dirty="0">
                <a:solidFill>
                  <a:srgbClr val="252525"/>
                </a:solidFill>
                <a:latin typeface="Arial" charset="0"/>
              </a:rPr>
              <a:t>AUC</a:t>
            </a:r>
            <a:r>
              <a:rPr lang="zh-CN" altLang="en-US" sz="1400" dirty="0">
                <a:solidFill>
                  <a:srgbClr val="252525"/>
                </a:solidFill>
                <a:latin typeface="Arial" charset="0"/>
              </a:rPr>
              <a:t>判断分类器（预测模型）优劣的标准：</a:t>
            </a:r>
          </a:p>
          <a:p>
            <a:pPr>
              <a:buFont typeface="Arial" charset="0"/>
              <a:buChar char="•"/>
            </a:pPr>
            <a:r>
              <a:rPr lang="en-US" altLang="zh-CN" sz="1400" dirty="0">
                <a:solidFill>
                  <a:srgbClr val="252525"/>
                </a:solidFill>
                <a:latin typeface="Arial" charset="0"/>
              </a:rPr>
              <a:t>AUC = 1</a:t>
            </a:r>
            <a:r>
              <a:rPr lang="zh-CN" altLang="en-US" sz="1400" dirty="0">
                <a:solidFill>
                  <a:srgbClr val="252525"/>
                </a:solidFill>
                <a:latin typeface="Arial" charset="0"/>
              </a:rPr>
              <a:t>，是完美分类器，采用这个预测模型时，存在至少一个阈值能得出完美预测。绝大多数预测的场合，不存在完美分类器。</a:t>
            </a:r>
          </a:p>
          <a:p>
            <a:pPr>
              <a:buFont typeface="Arial" charset="0"/>
              <a:buChar char="•"/>
            </a:pPr>
            <a:r>
              <a:rPr lang="en-US" altLang="zh-CN" sz="1400" dirty="0">
                <a:solidFill>
                  <a:srgbClr val="252525"/>
                </a:solidFill>
                <a:latin typeface="Arial" charset="0"/>
              </a:rPr>
              <a:t>0.5 &lt; AUC &lt; 1</a:t>
            </a:r>
            <a:r>
              <a:rPr lang="zh-CN" altLang="en-US" sz="1400" dirty="0">
                <a:solidFill>
                  <a:srgbClr val="252525"/>
                </a:solidFill>
                <a:latin typeface="Arial" charset="0"/>
              </a:rPr>
              <a:t>，优于随机猜测。这个分类器（模型）妥善设定阈值的话，能有预测价值。</a:t>
            </a:r>
          </a:p>
          <a:p>
            <a:pPr>
              <a:buFont typeface="Arial" charset="0"/>
              <a:buChar char="•"/>
            </a:pPr>
            <a:r>
              <a:rPr lang="en-US" altLang="zh-CN" sz="1400" dirty="0">
                <a:solidFill>
                  <a:srgbClr val="252525"/>
                </a:solidFill>
                <a:latin typeface="Arial" charset="0"/>
              </a:rPr>
              <a:t>AUC = 0.5</a:t>
            </a:r>
            <a:r>
              <a:rPr lang="zh-CN" altLang="en-US" sz="1400" dirty="0">
                <a:solidFill>
                  <a:srgbClr val="252525"/>
                </a:solidFill>
                <a:latin typeface="Arial" charset="0"/>
              </a:rPr>
              <a:t>，跟随机猜测一样（例：丢铜板），模型没有预测价值。</a:t>
            </a:r>
          </a:p>
          <a:p>
            <a:pPr>
              <a:buFont typeface="Arial" charset="0"/>
              <a:buChar char="•"/>
            </a:pPr>
            <a:r>
              <a:rPr lang="en-US" altLang="zh-CN" sz="1400" dirty="0">
                <a:solidFill>
                  <a:srgbClr val="252525"/>
                </a:solidFill>
                <a:latin typeface="Arial" charset="0"/>
              </a:rPr>
              <a:t>AUC &lt; 0.5</a:t>
            </a:r>
            <a:r>
              <a:rPr lang="zh-CN" altLang="en-US" sz="1400" dirty="0">
                <a:solidFill>
                  <a:srgbClr val="252525"/>
                </a:solidFill>
                <a:latin typeface="Arial" charset="0"/>
              </a:rPr>
              <a:t>，比随机猜测还差；但只要总是反预测而行，就优于随机猜测。</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6327" y="2373129"/>
            <a:ext cx="6794205" cy="1808615"/>
          </a:xfrm>
          <a:prstGeom prst="rect">
            <a:avLst/>
          </a:prstGeom>
        </p:spPr>
      </p:pic>
      <p:sp>
        <p:nvSpPr>
          <p:cNvPr id="5" name="Rectangle 4"/>
          <p:cNvSpPr/>
          <p:nvPr/>
        </p:nvSpPr>
        <p:spPr>
          <a:xfrm>
            <a:off x="1464338" y="4925008"/>
            <a:ext cx="7123814" cy="646331"/>
          </a:xfrm>
          <a:prstGeom prst="rect">
            <a:avLst/>
          </a:prstGeom>
        </p:spPr>
        <p:txBody>
          <a:bodyPr wrap="square">
            <a:spAutoFit/>
          </a:bodyPr>
          <a:lstStyle/>
          <a:p>
            <a:r>
              <a:rPr lang="zh-CN" altLang="en-US" sz="1200" dirty="0">
                <a:solidFill>
                  <a:srgbClr val="303030"/>
                </a:solidFill>
                <a:latin typeface="Verdana" charset="0"/>
              </a:rPr>
              <a:t>为什么还要使用</a:t>
            </a:r>
            <a:r>
              <a:rPr lang="en-US" altLang="zh-CN" sz="1200" dirty="0">
                <a:solidFill>
                  <a:srgbClr val="303030"/>
                </a:solidFill>
                <a:latin typeface="Verdana" charset="0"/>
              </a:rPr>
              <a:t>ROC</a:t>
            </a:r>
            <a:r>
              <a:rPr lang="zh-CN" altLang="en-US" sz="1200" dirty="0">
                <a:solidFill>
                  <a:srgbClr val="303030"/>
                </a:solidFill>
                <a:latin typeface="Verdana" charset="0"/>
              </a:rPr>
              <a:t>和</a:t>
            </a:r>
            <a:r>
              <a:rPr lang="en-US" altLang="zh-CN" sz="1200" dirty="0">
                <a:solidFill>
                  <a:srgbClr val="303030"/>
                </a:solidFill>
                <a:latin typeface="Verdana" charset="0"/>
              </a:rPr>
              <a:t>AUC</a:t>
            </a:r>
            <a:r>
              <a:rPr lang="zh-CN" altLang="en-US" sz="1200" dirty="0">
                <a:solidFill>
                  <a:srgbClr val="303030"/>
                </a:solidFill>
                <a:latin typeface="Verdana" charset="0"/>
              </a:rPr>
              <a:t>呢？因为</a:t>
            </a:r>
            <a:r>
              <a:rPr lang="en-US" altLang="zh-CN" sz="1200" dirty="0">
                <a:solidFill>
                  <a:srgbClr val="303030"/>
                </a:solidFill>
                <a:latin typeface="Verdana" charset="0"/>
              </a:rPr>
              <a:t>ROC</a:t>
            </a:r>
            <a:r>
              <a:rPr lang="zh-CN" altLang="en-US" sz="1200" dirty="0">
                <a:solidFill>
                  <a:srgbClr val="303030"/>
                </a:solidFill>
                <a:latin typeface="Verdana" charset="0"/>
              </a:rPr>
              <a:t>曲线有个很好的特性：当测试集中的正负样本的分布变换的时候，</a:t>
            </a:r>
            <a:r>
              <a:rPr lang="en-US" altLang="zh-CN" sz="1200" dirty="0">
                <a:solidFill>
                  <a:srgbClr val="303030"/>
                </a:solidFill>
                <a:latin typeface="Verdana" charset="0"/>
              </a:rPr>
              <a:t>ROC</a:t>
            </a:r>
            <a:r>
              <a:rPr lang="zh-CN" altLang="en-US" sz="1200" dirty="0">
                <a:solidFill>
                  <a:srgbClr val="303030"/>
                </a:solidFill>
                <a:latin typeface="Verdana" charset="0"/>
              </a:rPr>
              <a:t>曲线能够保持不变。在实际的数据集中经常会出现样本类不平衡，即正负样本比例差距较大，而且测试数据中的正负样本也可能随着时间变化</a:t>
            </a:r>
            <a:endParaRPr lang="en-US" sz="1200" dirty="0"/>
          </a:p>
        </p:txBody>
      </p:sp>
    </p:spTree>
    <p:extLst>
      <p:ext uri="{BB962C8B-B14F-4D97-AF65-F5344CB8AC3E}">
        <p14:creationId xmlns:p14="http://schemas.microsoft.com/office/powerpoint/2010/main" val="192537553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49274" y="174182"/>
            <a:ext cx="2540375" cy="369332"/>
          </a:xfrm>
          <a:prstGeom prst="rect">
            <a:avLst/>
          </a:prstGeom>
        </p:spPr>
        <p:txBody>
          <a:bodyPr wrap="none">
            <a:spAutoFit/>
          </a:bodyPr>
          <a:lstStyle/>
          <a:p>
            <a:r>
              <a:rPr lang="en-US" dirty="0">
                <a:solidFill>
                  <a:srgbClr val="303030"/>
                </a:solidFill>
                <a:latin typeface="Verdana" charset="0"/>
              </a:rPr>
              <a:t>Precision-Recall</a:t>
            </a:r>
            <a:r>
              <a:rPr lang="zh-CN" altLang="en-US" dirty="0">
                <a:solidFill>
                  <a:srgbClr val="303030"/>
                </a:solidFill>
                <a:latin typeface="Verdana" charset="0"/>
              </a:rPr>
              <a:t> </a:t>
            </a:r>
            <a:r>
              <a:rPr lang="en-US" dirty="0">
                <a:solidFill>
                  <a:srgbClr val="303030"/>
                </a:solidFill>
                <a:latin typeface="Verdana" charset="0"/>
              </a:rPr>
              <a:t>曲线</a:t>
            </a:r>
            <a:endParaRPr lang="en-US" dirty="0"/>
          </a:p>
        </p:txBody>
      </p:sp>
      <p:sp>
        <p:nvSpPr>
          <p:cNvPr id="8" name="TextBox 7"/>
          <p:cNvSpPr txBox="1"/>
          <p:nvPr/>
        </p:nvSpPr>
        <p:spPr>
          <a:xfrm>
            <a:off x="1778881" y="543179"/>
            <a:ext cx="4009956" cy="784830"/>
          </a:xfrm>
          <a:prstGeom prst="rect">
            <a:avLst/>
          </a:prstGeom>
          <a:noFill/>
        </p:spPr>
        <p:txBody>
          <a:bodyPr wrap="square" rtlCol="0">
            <a:spAutoFit/>
          </a:bodyPr>
          <a:lstStyle/>
          <a:p>
            <a:r>
              <a:rPr lang="en-US" dirty="0"/>
              <a:t> </a:t>
            </a:r>
            <a:r>
              <a:rPr lang="zh-CN" altLang="en-US" dirty="0"/>
              <a:t>精确度</a:t>
            </a:r>
            <a:r>
              <a:rPr lang="en-US" dirty="0"/>
              <a:t> </a:t>
            </a:r>
            <a:r>
              <a:rPr lang="en-US" dirty="0">
                <a:hlinkClick r:id="rId2" tooltip="Information retrieval"/>
              </a:rPr>
              <a:t>precision</a:t>
            </a:r>
            <a:r>
              <a:rPr lang="en-US" dirty="0"/>
              <a:t>  = TP / (TP + FP)</a:t>
            </a:r>
          </a:p>
          <a:p>
            <a:pPr>
              <a:lnSpc>
                <a:spcPct val="150000"/>
              </a:lnSpc>
            </a:pPr>
            <a:r>
              <a:rPr lang="zh-CN" altLang="en-US" dirty="0">
                <a:solidFill>
                  <a:srgbClr val="2F2F2F"/>
                </a:solidFill>
              </a:rPr>
              <a:t> </a:t>
            </a:r>
            <a:r>
              <a:rPr lang="is-IS" dirty="0">
                <a:solidFill>
                  <a:srgbClr val="2F2F2F"/>
                </a:solidFill>
              </a:rPr>
              <a:t>召回率</a:t>
            </a:r>
            <a:r>
              <a:rPr lang="zh-CN" altLang="en-US" dirty="0">
                <a:solidFill>
                  <a:srgbClr val="2F2F2F"/>
                </a:solidFill>
              </a:rPr>
              <a:t>   </a:t>
            </a:r>
            <a:r>
              <a:rPr lang="is-IS" dirty="0">
                <a:solidFill>
                  <a:srgbClr val="2F2F2F"/>
                </a:solidFill>
              </a:rPr>
              <a:t>recall </a:t>
            </a:r>
            <a:r>
              <a:rPr lang="zh-CN" altLang="en-US" dirty="0">
                <a:solidFill>
                  <a:srgbClr val="2F2F2F"/>
                </a:solidFill>
              </a:rPr>
              <a:t>  </a:t>
            </a:r>
            <a:r>
              <a:rPr lang="is-IS" dirty="0">
                <a:solidFill>
                  <a:srgbClr val="2F2F2F"/>
                </a:solidFill>
              </a:rPr>
              <a:t>=</a:t>
            </a:r>
            <a:r>
              <a:rPr lang="zh-CN" altLang="en-US" dirty="0">
                <a:solidFill>
                  <a:srgbClr val="2F2F2F"/>
                </a:solidFill>
              </a:rPr>
              <a:t> </a:t>
            </a:r>
            <a:r>
              <a:rPr lang="is-IS" dirty="0">
                <a:solidFill>
                  <a:srgbClr val="2F2F2F"/>
                </a:solidFill>
              </a:rPr>
              <a:t>TP</a:t>
            </a:r>
            <a:r>
              <a:rPr lang="zh-CN" altLang="en-US" dirty="0">
                <a:solidFill>
                  <a:srgbClr val="2F2F2F"/>
                </a:solidFill>
              </a:rPr>
              <a:t> </a:t>
            </a:r>
            <a:r>
              <a:rPr lang="is-IS" dirty="0">
                <a:solidFill>
                  <a:srgbClr val="2F2F2F"/>
                </a:solidFill>
              </a:rPr>
              <a:t>/</a:t>
            </a:r>
            <a:r>
              <a:rPr lang="zh-CN" altLang="en-US" dirty="0">
                <a:solidFill>
                  <a:srgbClr val="2F2F2F"/>
                </a:solidFill>
              </a:rPr>
              <a:t> </a:t>
            </a:r>
            <a:r>
              <a:rPr lang="is-IS" dirty="0">
                <a:solidFill>
                  <a:srgbClr val="2F2F2F"/>
                </a:solidFill>
              </a:rPr>
              <a:t>(TP</a:t>
            </a:r>
            <a:r>
              <a:rPr lang="zh-CN" altLang="en-US" dirty="0">
                <a:solidFill>
                  <a:srgbClr val="2F2F2F"/>
                </a:solidFill>
              </a:rPr>
              <a:t> </a:t>
            </a:r>
            <a:r>
              <a:rPr lang="is-IS" dirty="0">
                <a:solidFill>
                  <a:srgbClr val="2F2F2F"/>
                </a:solidFill>
              </a:rPr>
              <a:t>+</a:t>
            </a:r>
            <a:r>
              <a:rPr lang="zh-CN" altLang="en-US" dirty="0">
                <a:solidFill>
                  <a:srgbClr val="2F2F2F"/>
                </a:solidFill>
              </a:rPr>
              <a:t> </a:t>
            </a:r>
            <a:r>
              <a:rPr lang="is-IS" dirty="0">
                <a:solidFill>
                  <a:srgbClr val="2F2F2F"/>
                </a:solidFill>
              </a:rPr>
              <a:t>FN)</a:t>
            </a:r>
          </a:p>
        </p:txBody>
      </p:sp>
      <p:sp>
        <p:nvSpPr>
          <p:cNvPr id="11" name="Rectangle 10"/>
          <p:cNvSpPr/>
          <p:nvPr/>
        </p:nvSpPr>
        <p:spPr>
          <a:xfrm>
            <a:off x="1449274" y="1379777"/>
            <a:ext cx="7215963" cy="2893100"/>
          </a:xfrm>
          <a:prstGeom prst="rect">
            <a:avLst/>
          </a:prstGeom>
        </p:spPr>
        <p:txBody>
          <a:bodyPr wrap="square">
            <a:spAutoFit/>
          </a:bodyPr>
          <a:lstStyle/>
          <a:p>
            <a:r>
              <a:rPr lang="zh-CN" altLang="en-US" sz="1400" dirty="0"/>
              <a:t>下面是两个场景：</a:t>
            </a:r>
            <a:br>
              <a:rPr lang="zh-CN" altLang="en-US" sz="1400" dirty="0"/>
            </a:br>
            <a:r>
              <a:rPr lang="en-US" altLang="zh-CN" sz="1400" dirty="0"/>
              <a:t>1. </a:t>
            </a:r>
            <a:r>
              <a:rPr lang="zh-CN" altLang="en-US" sz="1400" dirty="0"/>
              <a:t>地震的预测</a:t>
            </a:r>
            <a:br>
              <a:rPr lang="zh-CN" altLang="en-US" sz="1400" dirty="0"/>
            </a:br>
            <a:r>
              <a:rPr lang="zh-CN" altLang="en-US" sz="1400" dirty="0"/>
              <a:t>对于地震的预测，我们希望的是</a:t>
            </a:r>
            <a:r>
              <a:rPr lang="en-US" altLang="zh-CN" sz="1400" dirty="0"/>
              <a:t>RECALL</a:t>
            </a:r>
            <a:r>
              <a:rPr lang="zh-CN" altLang="en-US" sz="1400" dirty="0"/>
              <a:t>非常高，也就是说每次地震我们都希望预测出来。这个时候我们可以牺牲</a:t>
            </a:r>
            <a:r>
              <a:rPr lang="en-US" altLang="zh-CN" sz="1400" dirty="0"/>
              <a:t>PRECISION</a:t>
            </a:r>
            <a:r>
              <a:rPr lang="zh-CN" altLang="en-US" sz="1400" dirty="0"/>
              <a:t>。情愿发出</a:t>
            </a:r>
            <a:r>
              <a:rPr lang="en-US" altLang="zh-CN" sz="1400" dirty="0"/>
              <a:t>1000</a:t>
            </a:r>
            <a:r>
              <a:rPr lang="zh-CN" altLang="en-US" sz="1400" dirty="0"/>
              <a:t>次警报，把</a:t>
            </a:r>
            <a:r>
              <a:rPr lang="en-US" altLang="zh-CN" sz="1400" dirty="0"/>
              <a:t>10</a:t>
            </a:r>
            <a:r>
              <a:rPr lang="zh-CN" altLang="en-US" sz="1400" dirty="0"/>
              <a:t>次地震都预测正确了；也不要预测</a:t>
            </a:r>
            <a:r>
              <a:rPr lang="en-US" altLang="zh-CN" sz="1400" dirty="0"/>
              <a:t>100</a:t>
            </a:r>
            <a:r>
              <a:rPr lang="zh-CN" altLang="en-US" sz="1400" dirty="0"/>
              <a:t>次对了</a:t>
            </a:r>
            <a:r>
              <a:rPr lang="en-US" altLang="zh-CN" sz="1400" dirty="0"/>
              <a:t>8</a:t>
            </a:r>
            <a:r>
              <a:rPr lang="zh-CN" altLang="en-US" sz="1400" dirty="0"/>
              <a:t>次漏了两次。</a:t>
            </a:r>
            <a:br>
              <a:rPr lang="zh-CN" altLang="en-US" sz="1400" dirty="0"/>
            </a:br>
            <a:r>
              <a:rPr lang="en-US" altLang="zh-CN" sz="1400" dirty="0"/>
              <a:t>2. </a:t>
            </a:r>
            <a:r>
              <a:rPr lang="zh-CN" altLang="en-US" sz="1400" dirty="0"/>
              <a:t>嫌疑人定罪</a:t>
            </a:r>
            <a:br>
              <a:rPr lang="zh-CN" altLang="en-US" sz="1400" dirty="0"/>
            </a:br>
            <a:r>
              <a:rPr lang="zh-CN" altLang="en-US" sz="1400" dirty="0"/>
              <a:t>基于不错怪一个好人的原则，对于嫌疑人的定罪我们希望是非常准确的。及时有时候放过了一些罪犯（</a:t>
            </a:r>
            <a:r>
              <a:rPr lang="en-US" altLang="zh-CN" sz="1400" dirty="0"/>
              <a:t>recall</a:t>
            </a:r>
            <a:r>
              <a:rPr lang="zh-CN" altLang="en-US" sz="1400" dirty="0"/>
              <a:t>低），但也是值得的。</a:t>
            </a:r>
          </a:p>
          <a:p>
            <a:r>
              <a:rPr lang="zh-CN" altLang="en-US" sz="1400" dirty="0"/>
              <a:t>对于分类器来说，本质上是给一个概率，此时，我们再选择一个</a:t>
            </a:r>
            <a:r>
              <a:rPr lang="en-US" altLang="zh-CN" sz="1400" dirty="0"/>
              <a:t>CUTOFF</a:t>
            </a:r>
            <a:r>
              <a:rPr lang="zh-CN" altLang="en-US" sz="1400" dirty="0"/>
              <a:t>点（阀值），高于这个点的判正，低于的判负。那么这个点的选择就需要结合你的具体场景去选择。反过来，场景会决定训练模型时的标准，比如第一个场景中，我们就只看</a:t>
            </a:r>
            <a:r>
              <a:rPr lang="en-US" altLang="zh-CN" sz="1400" dirty="0"/>
              <a:t>RECALL=99.9999%</a:t>
            </a:r>
            <a:r>
              <a:rPr lang="zh-CN" altLang="en-US" sz="1400" dirty="0"/>
              <a:t>（地震全中）时的</a:t>
            </a:r>
            <a:r>
              <a:rPr lang="en-US" altLang="zh-CN" sz="1400" dirty="0"/>
              <a:t>PRECISION</a:t>
            </a:r>
            <a:r>
              <a:rPr lang="zh-CN" altLang="en-US" sz="1400" dirty="0"/>
              <a:t>，其他指标就变得没有了意义。</a:t>
            </a:r>
          </a:p>
          <a:p>
            <a:r>
              <a:rPr lang="zh-CN" altLang="en-US" sz="1400" b="1" dirty="0"/>
              <a:t>如果只能选一个指标的话，肯定是选</a:t>
            </a:r>
            <a:r>
              <a:rPr lang="en-US" altLang="zh-CN" sz="1400" b="1" dirty="0"/>
              <a:t>PRC</a:t>
            </a:r>
            <a:r>
              <a:rPr lang="zh-CN" altLang="en-US" sz="1400" b="1" dirty="0"/>
              <a:t>了。</a:t>
            </a:r>
            <a:r>
              <a:rPr lang="zh-CN" altLang="en-US" sz="1400" dirty="0"/>
              <a:t>可以把一个模型看的一清二楚。</a:t>
            </a:r>
          </a:p>
        </p:txBody>
      </p:sp>
      <p:sp>
        <p:nvSpPr>
          <p:cNvPr id="12" name="Rectangle 11"/>
          <p:cNvSpPr/>
          <p:nvPr/>
        </p:nvSpPr>
        <p:spPr>
          <a:xfrm>
            <a:off x="1449273" y="4816534"/>
            <a:ext cx="4339564" cy="646331"/>
          </a:xfrm>
          <a:prstGeom prst="rect">
            <a:avLst/>
          </a:prstGeom>
        </p:spPr>
        <p:txBody>
          <a:bodyPr wrap="square">
            <a:spAutoFit/>
          </a:bodyPr>
          <a:lstStyle/>
          <a:p>
            <a:r>
              <a:rPr lang="zh-CN" altLang="en-US" dirty="0">
                <a:solidFill>
                  <a:srgbClr val="1A1A1A"/>
                </a:solidFill>
                <a:latin typeface="-apple-system" charset="0"/>
              </a:rPr>
              <a:t>宁可错杀，不可放过：低准确，高召回。</a:t>
            </a:r>
          </a:p>
          <a:p>
            <a:r>
              <a:rPr lang="zh-CN" altLang="en-US" dirty="0">
                <a:solidFill>
                  <a:srgbClr val="1A1A1A"/>
                </a:solidFill>
                <a:latin typeface="-apple-system" charset="0"/>
              </a:rPr>
              <a:t>宁可放过，绝不冤枉：高准确，低召回。</a:t>
            </a:r>
          </a:p>
        </p:txBody>
      </p:sp>
    </p:spTree>
    <p:extLst>
      <p:ext uri="{BB962C8B-B14F-4D97-AF65-F5344CB8AC3E}">
        <p14:creationId xmlns:p14="http://schemas.microsoft.com/office/powerpoint/2010/main" val="164995056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958" y="142603"/>
            <a:ext cx="5103628" cy="3281916"/>
          </a:xfrm>
          <a:prstGeom prst="rect">
            <a:avLst/>
          </a:prstGeom>
        </p:spPr>
      </p:pic>
      <p:sp>
        <p:nvSpPr>
          <p:cNvPr id="5" name="TextBox 4"/>
          <p:cNvSpPr txBox="1"/>
          <p:nvPr/>
        </p:nvSpPr>
        <p:spPr>
          <a:xfrm>
            <a:off x="1482651" y="3467197"/>
            <a:ext cx="2776722" cy="369332"/>
          </a:xfrm>
          <a:prstGeom prst="rect">
            <a:avLst/>
          </a:prstGeom>
          <a:noFill/>
        </p:spPr>
        <p:txBody>
          <a:bodyPr wrap="none" rtlCol="0">
            <a:spAutoFit/>
          </a:bodyPr>
          <a:lstStyle/>
          <a:p>
            <a:r>
              <a:rPr lang="zh-CN" altLang="en-US" dirty="0">
                <a:solidFill>
                  <a:srgbClr val="FF0000"/>
                </a:solidFill>
              </a:rPr>
              <a:t>问</a:t>
            </a:r>
            <a:r>
              <a:rPr lang="zh-CN" altLang="en-US">
                <a:solidFill>
                  <a:srgbClr val="FF0000"/>
                </a:solidFill>
              </a:rPr>
              <a:t>： 一大一小说明什么？</a:t>
            </a:r>
            <a:endParaRPr lang="en-US" dirty="0">
              <a:solidFill>
                <a:srgbClr val="FF0000"/>
              </a:solidFill>
            </a:endParaRPr>
          </a:p>
        </p:txBody>
      </p:sp>
      <p:sp>
        <p:nvSpPr>
          <p:cNvPr id="6" name="TextBox 5"/>
          <p:cNvSpPr txBox="1"/>
          <p:nvPr/>
        </p:nvSpPr>
        <p:spPr>
          <a:xfrm>
            <a:off x="6490586" y="415588"/>
            <a:ext cx="2307265" cy="1492716"/>
          </a:xfrm>
          <a:prstGeom prst="rect">
            <a:avLst/>
          </a:prstGeom>
          <a:noFill/>
        </p:spPr>
        <p:txBody>
          <a:bodyPr wrap="square" rtlCol="0">
            <a:spAutoFit/>
          </a:bodyPr>
          <a:lstStyle/>
          <a:p>
            <a:r>
              <a:rPr lang="en-US" sz="1400" dirty="0"/>
              <a:t> </a:t>
            </a:r>
            <a:r>
              <a:rPr lang="zh-CN" altLang="en-US" sz="1400" dirty="0"/>
              <a:t>精确度</a:t>
            </a:r>
            <a:endParaRPr lang="en-US" altLang="zh-CN" sz="1400" dirty="0"/>
          </a:p>
          <a:p>
            <a:r>
              <a:rPr lang="en-US" sz="1400" dirty="0"/>
              <a:t> </a:t>
            </a:r>
            <a:r>
              <a:rPr lang="en-US" sz="1400" dirty="0">
                <a:hlinkClick r:id="rId3" tooltip="Information retrieval"/>
              </a:rPr>
              <a:t>precision</a:t>
            </a:r>
            <a:r>
              <a:rPr lang="en-US" sz="1400" dirty="0"/>
              <a:t>  = TP / (TP + FP)</a:t>
            </a:r>
          </a:p>
          <a:p>
            <a:pPr>
              <a:lnSpc>
                <a:spcPct val="150000"/>
              </a:lnSpc>
            </a:pPr>
            <a:endParaRPr lang="en-US" altLang="zh-CN" sz="1400" dirty="0">
              <a:solidFill>
                <a:srgbClr val="2F2F2F"/>
              </a:solidFill>
            </a:endParaRPr>
          </a:p>
          <a:p>
            <a:pPr>
              <a:lnSpc>
                <a:spcPct val="150000"/>
              </a:lnSpc>
            </a:pPr>
            <a:r>
              <a:rPr lang="zh-CN" altLang="en-US" sz="1400" dirty="0">
                <a:solidFill>
                  <a:srgbClr val="2F2F2F"/>
                </a:solidFill>
              </a:rPr>
              <a:t> </a:t>
            </a:r>
            <a:r>
              <a:rPr lang="is-IS" sz="1400" dirty="0">
                <a:solidFill>
                  <a:srgbClr val="2F2F2F"/>
                </a:solidFill>
              </a:rPr>
              <a:t>召回率</a:t>
            </a:r>
            <a:r>
              <a:rPr lang="zh-CN" altLang="en-US" sz="1400" dirty="0">
                <a:solidFill>
                  <a:srgbClr val="2F2F2F"/>
                </a:solidFill>
              </a:rPr>
              <a:t>   </a:t>
            </a:r>
            <a:endParaRPr lang="en-US" altLang="zh-CN" sz="1400" dirty="0">
              <a:solidFill>
                <a:srgbClr val="2F2F2F"/>
              </a:solidFill>
            </a:endParaRPr>
          </a:p>
          <a:p>
            <a:pPr>
              <a:lnSpc>
                <a:spcPct val="150000"/>
              </a:lnSpc>
            </a:pPr>
            <a:r>
              <a:rPr lang="is-IS" sz="1400" dirty="0">
                <a:solidFill>
                  <a:srgbClr val="2F2F2F"/>
                </a:solidFill>
              </a:rPr>
              <a:t>recall </a:t>
            </a:r>
            <a:r>
              <a:rPr lang="zh-CN" altLang="en-US" sz="1400" dirty="0">
                <a:solidFill>
                  <a:srgbClr val="2F2F2F"/>
                </a:solidFill>
              </a:rPr>
              <a:t>  </a:t>
            </a:r>
            <a:r>
              <a:rPr lang="is-IS" sz="1400" dirty="0">
                <a:solidFill>
                  <a:srgbClr val="2F2F2F"/>
                </a:solidFill>
              </a:rPr>
              <a:t>=</a:t>
            </a:r>
            <a:r>
              <a:rPr lang="zh-CN" altLang="en-US" sz="1400" dirty="0">
                <a:solidFill>
                  <a:srgbClr val="2F2F2F"/>
                </a:solidFill>
              </a:rPr>
              <a:t> </a:t>
            </a:r>
            <a:r>
              <a:rPr lang="is-IS" sz="1400" dirty="0">
                <a:solidFill>
                  <a:srgbClr val="2F2F2F"/>
                </a:solidFill>
              </a:rPr>
              <a:t>TP</a:t>
            </a:r>
            <a:r>
              <a:rPr lang="zh-CN" altLang="en-US" sz="1400" dirty="0">
                <a:solidFill>
                  <a:srgbClr val="2F2F2F"/>
                </a:solidFill>
              </a:rPr>
              <a:t> </a:t>
            </a:r>
            <a:r>
              <a:rPr lang="is-IS" sz="1400" dirty="0">
                <a:solidFill>
                  <a:srgbClr val="2F2F2F"/>
                </a:solidFill>
              </a:rPr>
              <a:t>/</a:t>
            </a:r>
            <a:r>
              <a:rPr lang="zh-CN" altLang="en-US" sz="1400" dirty="0">
                <a:solidFill>
                  <a:srgbClr val="2F2F2F"/>
                </a:solidFill>
              </a:rPr>
              <a:t> </a:t>
            </a:r>
            <a:r>
              <a:rPr lang="is-IS" sz="1400" dirty="0">
                <a:solidFill>
                  <a:srgbClr val="2F2F2F"/>
                </a:solidFill>
              </a:rPr>
              <a:t>(TP</a:t>
            </a:r>
            <a:r>
              <a:rPr lang="zh-CN" altLang="en-US" sz="1400" dirty="0">
                <a:solidFill>
                  <a:srgbClr val="2F2F2F"/>
                </a:solidFill>
              </a:rPr>
              <a:t> </a:t>
            </a:r>
            <a:r>
              <a:rPr lang="is-IS" sz="1400" dirty="0">
                <a:solidFill>
                  <a:srgbClr val="2F2F2F"/>
                </a:solidFill>
              </a:rPr>
              <a:t>+</a:t>
            </a:r>
            <a:r>
              <a:rPr lang="zh-CN" altLang="en-US" sz="1400" dirty="0">
                <a:solidFill>
                  <a:srgbClr val="2F2F2F"/>
                </a:solidFill>
              </a:rPr>
              <a:t> </a:t>
            </a:r>
            <a:r>
              <a:rPr lang="is-IS" sz="1400" dirty="0">
                <a:solidFill>
                  <a:srgbClr val="2F2F2F"/>
                </a:solidFill>
              </a:rPr>
              <a:t>FN)</a:t>
            </a:r>
          </a:p>
        </p:txBody>
      </p:sp>
      <p:sp>
        <p:nvSpPr>
          <p:cNvPr id="7" name="TextBox 6"/>
          <p:cNvSpPr txBox="1"/>
          <p:nvPr/>
        </p:nvSpPr>
        <p:spPr>
          <a:xfrm>
            <a:off x="1482652" y="3879208"/>
            <a:ext cx="2488019" cy="646331"/>
          </a:xfrm>
          <a:prstGeom prst="rect">
            <a:avLst/>
          </a:prstGeom>
          <a:noFill/>
        </p:spPr>
        <p:txBody>
          <a:bodyPr wrap="square" rtlCol="0">
            <a:spAutoFit/>
          </a:bodyPr>
          <a:lstStyle/>
          <a:p>
            <a:r>
              <a:rPr lang="zh-CN" altLang="en-US" dirty="0"/>
              <a:t>高 </a:t>
            </a:r>
            <a:r>
              <a:rPr lang="en-US" altLang="zh-CN" dirty="0"/>
              <a:t>precision  </a:t>
            </a:r>
            <a:r>
              <a:rPr lang="zh-CN" altLang="en-US" dirty="0">
                <a:sym typeface="Wingdings"/>
              </a:rPr>
              <a:t></a:t>
            </a:r>
            <a:r>
              <a:rPr lang="en-US" altLang="zh-CN" dirty="0">
                <a:sym typeface="Wingdings"/>
              </a:rPr>
              <a:t> </a:t>
            </a:r>
            <a:r>
              <a:rPr lang="en-US" altLang="zh-CN" dirty="0"/>
              <a:t>FP</a:t>
            </a:r>
            <a:r>
              <a:rPr lang="zh-CN" altLang="en-US" dirty="0"/>
              <a:t>很小</a:t>
            </a:r>
            <a:endParaRPr lang="en-US" altLang="zh-CN" dirty="0"/>
          </a:p>
          <a:p>
            <a:r>
              <a:rPr lang="zh-CN" altLang="en-US" dirty="0"/>
              <a:t>低 </a:t>
            </a:r>
            <a:r>
              <a:rPr lang="en-US" altLang="zh-CN" dirty="0"/>
              <a:t>recall         </a:t>
            </a:r>
            <a:r>
              <a:rPr lang="zh-CN" altLang="en-US" dirty="0">
                <a:sym typeface="Wingdings"/>
              </a:rPr>
              <a:t> </a:t>
            </a:r>
            <a:r>
              <a:rPr lang="en-US" altLang="zh-CN" dirty="0"/>
              <a:t>FN</a:t>
            </a:r>
            <a:r>
              <a:rPr lang="zh-CN" altLang="en-US" dirty="0"/>
              <a:t>很大</a:t>
            </a:r>
            <a:endParaRPr lang="en-US" dirty="0"/>
          </a:p>
        </p:txBody>
      </p:sp>
      <p:sp>
        <p:nvSpPr>
          <p:cNvPr id="8" name="TextBox 7"/>
          <p:cNvSpPr txBox="1"/>
          <p:nvPr/>
        </p:nvSpPr>
        <p:spPr>
          <a:xfrm>
            <a:off x="3786592" y="4017706"/>
            <a:ext cx="3188437" cy="369332"/>
          </a:xfrm>
          <a:prstGeom prst="rect">
            <a:avLst/>
          </a:prstGeom>
          <a:noFill/>
        </p:spPr>
        <p:txBody>
          <a:bodyPr wrap="none" rtlCol="0">
            <a:spAutoFit/>
          </a:bodyPr>
          <a:lstStyle/>
          <a:p>
            <a:r>
              <a:rPr lang="zh-CN" altLang="en-US" dirty="0">
                <a:sym typeface="Wingdings"/>
              </a:rPr>
              <a:t></a:t>
            </a:r>
            <a:r>
              <a:rPr lang="en-US" altLang="zh-CN" dirty="0">
                <a:sym typeface="Wingdings"/>
              </a:rPr>
              <a:t> </a:t>
            </a:r>
            <a:r>
              <a:rPr lang="zh-CN" altLang="en-US" dirty="0">
                <a:sym typeface="Wingdings"/>
              </a:rPr>
              <a:t>分类器的预测偏向</a:t>
            </a:r>
            <a:r>
              <a:rPr lang="en-US" altLang="zh-CN" dirty="0">
                <a:sym typeface="Wingdings"/>
              </a:rPr>
              <a:t>Negative</a:t>
            </a:r>
            <a:r>
              <a:rPr lang="zh-CN" altLang="en-US" dirty="0">
                <a:sym typeface="Wingdings"/>
              </a:rPr>
              <a:t> </a:t>
            </a:r>
            <a:endParaRPr lang="en-US" dirty="0"/>
          </a:p>
        </p:txBody>
      </p:sp>
      <p:sp>
        <p:nvSpPr>
          <p:cNvPr id="9" name="TextBox 8"/>
          <p:cNvSpPr txBox="1"/>
          <p:nvPr/>
        </p:nvSpPr>
        <p:spPr>
          <a:xfrm>
            <a:off x="1482652" y="4694807"/>
            <a:ext cx="2488019" cy="646331"/>
          </a:xfrm>
          <a:prstGeom prst="rect">
            <a:avLst/>
          </a:prstGeom>
          <a:noFill/>
        </p:spPr>
        <p:txBody>
          <a:bodyPr wrap="square" rtlCol="0">
            <a:spAutoFit/>
          </a:bodyPr>
          <a:lstStyle/>
          <a:p>
            <a:r>
              <a:rPr lang="zh-CN" altLang="en-US" dirty="0"/>
              <a:t>低 </a:t>
            </a:r>
            <a:r>
              <a:rPr lang="en-US" altLang="zh-CN" dirty="0"/>
              <a:t>precision  </a:t>
            </a:r>
            <a:r>
              <a:rPr lang="zh-CN" altLang="en-US" dirty="0">
                <a:sym typeface="Wingdings"/>
              </a:rPr>
              <a:t></a:t>
            </a:r>
            <a:r>
              <a:rPr lang="en-US" altLang="zh-CN" dirty="0">
                <a:sym typeface="Wingdings"/>
              </a:rPr>
              <a:t> </a:t>
            </a:r>
            <a:r>
              <a:rPr lang="en-US" altLang="zh-CN" dirty="0"/>
              <a:t>FP</a:t>
            </a:r>
            <a:r>
              <a:rPr lang="zh-CN" altLang="en-US" dirty="0"/>
              <a:t>很大</a:t>
            </a:r>
            <a:endParaRPr lang="en-US" altLang="zh-CN" dirty="0"/>
          </a:p>
          <a:p>
            <a:r>
              <a:rPr lang="zh-CN" altLang="en-US" dirty="0"/>
              <a:t>高 </a:t>
            </a:r>
            <a:r>
              <a:rPr lang="en-US" altLang="zh-CN" dirty="0"/>
              <a:t>recall         </a:t>
            </a:r>
            <a:r>
              <a:rPr lang="zh-CN" altLang="en-US" dirty="0">
                <a:sym typeface="Wingdings"/>
              </a:rPr>
              <a:t> </a:t>
            </a:r>
            <a:r>
              <a:rPr lang="en-US" altLang="zh-CN" dirty="0"/>
              <a:t>FN</a:t>
            </a:r>
            <a:r>
              <a:rPr lang="zh-CN" altLang="en-US" dirty="0"/>
              <a:t>很小</a:t>
            </a:r>
            <a:endParaRPr lang="en-US" dirty="0"/>
          </a:p>
        </p:txBody>
      </p:sp>
      <p:sp>
        <p:nvSpPr>
          <p:cNvPr id="10" name="TextBox 9"/>
          <p:cNvSpPr txBox="1"/>
          <p:nvPr/>
        </p:nvSpPr>
        <p:spPr>
          <a:xfrm>
            <a:off x="3786591" y="4833305"/>
            <a:ext cx="3036152" cy="369332"/>
          </a:xfrm>
          <a:prstGeom prst="rect">
            <a:avLst/>
          </a:prstGeom>
          <a:noFill/>
        </p:spPr>
        <p:txBody>
          <a:bodyPr wrap="none" rtlCol="0">
            <a:spAutoFit/>
          </a:bodyPr>
          <a:lstStyle/>
          <a:p>
            <a:r>
              <a:rPr lang="zh-CN" altLang="en-US" dirty="0">
                <a:sym typeface="Wingdings"/>
              </a:rPr>
              <a:t></a:t>
            </a:r>
            <a:r>
              <a:rPr lang="en-US" altLang="zh-CN" dirty="0">
                <a:sym typeface="Wingdings"/>
              </a:rPr>
              <a:t> </a:t>
            </a:r>
            <a:r>
              <a:rPr lang="zh-CN" altLang="en-US" dirty="0">
                <a:sym typeface="Wingdings"/>
              </a:rPr>
              <a:t>分类器的预测偏向</a:t>
            </a:r>
            <a:r>
              <a:rPr lang="en-US" altLang="zh-CN" dirty="0">
                <a:sym typeface="Wingdings"/>
              </a:rPr>
              <a:t>Positive</a:t>
            </a:r>
            <a:endParaRPr lang="en-US" dirty="0"/>
          </a:p>
        </p:txBody>
      </p:sp>
    </p:spTree>
    <p:extLst>
      <p:ext uri="{BB962C8B-B14F-4D97-AF65-F5344CB8AC3E}">
        <p14:creationId xmlns:p14="http://schemas.microsoft.com/office/powerpoint/2010/main" val="2047840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0" y="228172"/>
            <a:ext cx="6858000" cy="952500"/>
          </a:xfrm>
        </p:spPr>
        <p:txBody>
          <a:bodyPr/>
          <a:lstStyle/>
          <a:p>
            <a:r>
              <a:rPr lang="en-US" altLang="zh-CN" dirty="0" smtClean="0"/>
              <a:t>Prediction &amp; Evaluation</a:t>
            </a:r>
            <a:endParaRPr lang="en-US" dirty="0"/>
          </a:p>
        </p:txBody>
      </p:sp>
      <p:sp>
        <p:nvSpPr>
          <p:cNvPr id="8" name="Content Placeholder 15"/>
          <p:cNvSpPr>
            <a:spLocks noGrp="1"/>
          </p:cNvSpPr>
          <p:nvPr>
            <p:ph idx="1"/>
          </p:nvPr>
        </p:nvSpPr>
        <p:spPr>
          <a:xfrm>
            <a:off x="1651000" y="1760801"/>
            <a:ext cx="6858000" cy="3771636"/>
          </a:xfrm>
        </p:spPr>
        <p:txBody>
          <a:bodyPr numCol="2">
            <a:noAutofit/>
          </a:bodyPr>
          <a:lstStyle/>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r>
              <a:rPr lang="en-US" altLang="zh-CN" sz="1500" dirty="0"/>
              <a:t>Algorithm Choices:</a:t>
            </a:r>
            <a:r>
              <a:rPr lang="zh-CN" altLang="en-US" sz="1500" dirty="0"/>
              <a:t> </a:t>
            </a:r>
            <a:endParaRPr lang="en-US" altLang="zh-CN" sz="1500" dirty="0"/>
          </a:p>
          <a:p>
            <a:pPr marL="619135" lvl="3" indent="-238128">
              <a:buFont typeface="Arial" charset="0"/>
              <a:buChar char="•"/>
            </a:pPr>
            <a:r>
              <a:rPr lang="en-US" dirty="0"/>
              <a:t>SVM</a:t>
            </a:r>
          </a:p>
          <a:p>
            <a:pPr marL="619135" lvl="3" indent="-238128">
              <a:buFont typeface="Arial" charset="0"/>
              <a:buChar char="•"/>
            </a:pPr>
            <a:r>
              <a:rPr lang="en-US" dirty="0"/>
              <a:t>Random Forest</a:t>
            </a:r>
          </a:p>
          <a:p>
            <a:pPr marL="619135" lvl="3" indent="-238128">
              <a:buFont typeface="Arial" charset="0"/>
              <a:buChar char="•"/>
            </a:pPr>
            <a:r>
              <a:rPr lang="en-US" dirty="0"/>
              <a:t>Linear Discriminant Analysis</a:t>
            </a:r>
          </a:p>
          <a:p>
            <a:pPr marL="619135" lvl="3" indent="-238128">
              <a:buFont typeface="Arial" charset="0"/>
              <a:buChar char="•"/>
            </a:pPr>
            <a:r>
              <a:rPr lang="en-US" dirty="0"/>
              <a:t>K-Nearest Neighbor</a:t>
            </a:r>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238128" lvl="2" indent="-238128">
              <a:buFont typeface="Arial" charset="0"/>
              <a:buChar char="•"/>
            </a:pPr>
            <a:endParaRPr lang="en-US" altLang="zh-CN" sz="1500" dirty="0"/>
          </a:p>
          <a:p>
            <a:pPr marL="1000141" lvl="4" indent="-238128">
              <a:buFont typeface="Arial" charset="0"/>
              <a:buChar char="•"/>
            </a:pPr>
            <a:endParaRPr lang="en-US" altLang="zh-CN" dirty="0"/>
          </a:p>
          <a:p>
            <a:pPr marL="238128" lvl="2" indent="-238128">
              <a:buFont typeface="Arial" charset="0"/>
              <a:buChar char="•"/>
            </a:pPr>
            <a:r>
              <a:rPr lang="en-US" altLang="zh-CN" sz="1500" dirty="0"/>
              <a:t>Evaluation Metrics</a:t>
            </a:r>
          </a:p>
          <a:p>
            <a:pPr marL="619135" lvl="3" indent="-238128">
              <a:buFont typeface="Arial" charset="0"/>
              <a:buChar char="•"/>
            </a:pPr>
            <a:r>
              <a:rPr lang="en-US" dirty="0"/>
              <a:t>Accuracy</a:t>
            </a:r>
            <a:endParaRPr lang="en-US" altLang="zh-CN" dirty="0"/>
          </a:p>
          <a:p>
            <a:pPr marL="619135" lvl="3" indent="-238128">
              <a:buFont typeface="Arial" charset="0"/>
              <a:buChar char="•"/>
            </a:pPr>
            <a:r>
              <a:rPr lang="en-US" altLang="zh-CN" dirty="0"/>
              <a:t>AUC</a:t>
            </a:r>
          </a:p>
          <a:p>
            <a:pPr marL="619135" lvl="3" indent="-238128">
              <a:buFont typeface="Arial" charset="0"/>
              <a:buChar char="•"/>
            </a:pPr>
            <a:r>
              <a:rPr lang="en-US" altLang="zh-CN" dirty="0"/>
              <a:t>Type II Error</a:t>
            </a:r>
            <a:endParaRPr lang="en-US" dirty="0"/>
          </a:p>
          <a:p>
            <a:endParaRPr lang="en-US" sz="1500"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7</a:t>
            </a:fld>
            <a:endParaRPr lang="en-US" dirty="0"/>
          </a:p>
        </p:txBody>
      </p:sp>
      <p:sp>
        <p:nvSpPr>
          <p:cNvPr id="7" name="TextBox 6"/>
          <p:cNvSpPr txBox="1"/>
          <p:nvPr/>
        </p:nvSpPr>
        <p:spPr>
          <a:xfrm>
            <a:off x="2197001" y="2120664"/>
            <a:ext cx="861583" cy="477054"/>
          </a:xfrm>
          <a:prstGeom prst="rect">
            <a:avLst/>
          </a:prstGeom>
          <a:noFill/>
        </p:spPr>
        <p:txBody>
          <a:bodyPr wrap="none" rtlCol="0">
            <a:spAutoFit/>
          </a:bodyPr>
          <a:lstStyle/>
          <a:p>
            <a:pPr algn="r"/>
            <a:r>
              <a:rPr lang="en-US" altLang="zh-CN" sz="1250" b="1" dirty="0"/>
              <a:t>Learning</a:t>
            </a:r>
          </a:p>
          <a:p>
            <a:pPr algn="r"/>
            <a:r>
              <a:rPr lang="en-US" altLang="zh-CN" sz="1250" b="1" dirty="0"/>
              <a:t>Outcomes</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8254"/>
          <a:stretch/>
        </p:blipFill>
        <p:spPr>
          <a:xfrm>
            <a:off x="3193174" y="1094434"/>
            <a:ext cx="5005917" cy="2552185"/>
          </a:xfrm>
          <a:prstGeom prst="rect">
            <a:avLst/>
          </a:prstGeom>
        </p:spPr>
      </p:pic>
    </p:spTree>
    <p:extLst>
      <p:ext uri="{BB962C8B-B14F-4D97-AF65-F5344CB8AC3E}">
        <p14:creationId xmlns:p14="http://schemas.microsoft.com/office/powerpoint/2010/main" val="139733565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0121" y="1258090"/>
            <a:ext cx="9404791" cy="2554545"/>
          </a:xfrm>
          <a:prstGeom prst="rect">
            <a:avLst/>
          </a:prstGeom>
        </p:spPr>
        <p:txBody>
          <a:bodyPr wrap="square">
            <a:spAutoFit/>
          </a:bodyPr>
          <a:lstStyle/>
          <a:p>
            <a:r>
              <a:rPr lang="zh-CN" altLang="en-US" sz="1600" dirty="0"/>
              <a:t>我们在评价的时候，当然是希望检索结果</a:t>
            </a:r>
            <a:r>
              <a:rPr lang="en-US" altLang="zh-CN" sz="1600" dirty="0"/>
              <a:t>Precision</a:t>
            </a:r>
            <a:r>
              <a:rPr lang="zh-CN" altLang="en-US" sz="1600" dirty="0"/>
              <a:t>越高越好，同时</a:t>
            </a:r>
            <a:r>
              <a:rPr lang="en-US" altLang="zh-CN" sz="1600" dirty="0"/>
              <a:t>Recall</a:t>
            </a:r>
            <a:r>
              <a:rPr lang="zh-CN" altLang="en-US" sz="1600" dirty="0"/>
              <a:t>也越高越好，但事实上这两者在某些情况下有矛盾的。</a:t>
            </a:r>
          </a:p>
          <a:p>
            <a:r>
              <a:rPr lang="zh-CN" altLang="en-US" sz="1600" dirty="0"/>
              <a:t>比如极端情况下，在我们这个例子中，我们只搜索出了一个结果，且是香蕉，那么</a:t>
            </a:r>
            <a:r>
              <a:rPr lang="en-US" altLang="zh-CN" sz="1600" dirty="0"/>
              <a:t>Precision</a:t>
            </a:r>
            <a:r>
              <a:rPr lang="zh-CN" altLang="en-US" sz="1600" dirty="0"/>
              <a:t>就是</a:t>
            </a:r>
            <a:r>
              <a:rPr lang="en-US" altLang="zh-CN" sz="1600" dirty="0"/>
              <a:t>100%</a:t>
            </a:r>
            <a:r>
              <a:rPr lang="zh-CN" altLang="en-US" sz="1600" dirty="0"/>
              <a:t>，但是</a:t>
            </a:r>
            <a:r>
              <a:rPr lang="en-US" altLang="zh-CN" sz="1600" dirty="0"/>
              <a:t>Recall</a:t>
            </a:r>
            <a:r>
              <a:rPr lang="zh-CN" altLang="en-US" sz="1600" dirty="0"/>
              <a:t>为</a:t>
            </a:r>
            <a:r>
              <a:rPr lang="en-US" altLang="zh-CN" sz="1600" dirty="0"/>
              <a:t>1/6</a:t>
            </a:r>
            <a:r>
              <a:rPr lang="zh-CN" altLang="en-US" sz="1600" dirty="0"/>
              <a:t>就很低；而如果我们抽取</a:t>
            </a:r>
            <a:r>
              <a:rPr lang="en-US" altLang="zh-CN" sz="1600" dirty="0"/>
              <a:t>10</a:t>
            </a:r>
            <a:r>
              <a:rPr lang="zh-CN" altLang="en-US" sz="1600" dirty="0"/>
              <a:t>个水果，那么比如</a:t>
            </a:r>
            <a:r>
              <a:rPr lang="en-US" altLang="zh-CN" sz="1600" dirty="0"/>
              <a:t>Recall</a:t>
            </a:r>
            <a:r>
              <a:rPr lang="zh-CN" altLang="en-US" sz="1600" dirty="0"/>
              <a:t>是</a:t>
            </a:r>
            <a:r>
              <a:rPr lang="en-US" altLang="zh-CN" sz="1600" dirty="0"/>
              <a:t>100%</a:t>
            </a:r>
            <a:r>
              <a:rPr lang="zh-CN" altLang="en-US" sz="1600" dirty="0"/>
              <a:t>，但是</a:t>
            </a:r>
            <a:r>
              <a:rPr lang="en-US" altLang="zh-CN" sz="1600" dirty="0"/>
              <a:t>Precision</a:t>
            </a:r>
            <a:r>
              <a:rPr lang="zh-CN" altLang="en-US" sz="1600" dirty="0"/>
              <a:t>为</a:t>
            </a:r>
            <a:r>
              <a:rPr lang="en-US" altLang="zh-CN" sz="1600" dirty="0"/>
              <a:t>6/10</a:t>
            </a:r>
            <a:r>
              <a:rPr lang="zh-CN" altLang="en-US" sz="1600" dirty="0"/>
              <a:t>，相对来说就会比较低。</a:t>
            </a:r>
          </a:p>
          <a:p>
            <a:r>
              <a:rPr lang="zh-CN" altLang="en-US" sz="1600" b="1" dirty="0"/>
              <a:t>因此</a:t>
            </a:r>
            <a:r>
              <a:rPr lang="en-US" altLang="zh-CN" sz="1600" b="1" dirty="0"/>
              <a:t>P</a:t>
            </a:r>
            <a:r>
              <a:rPr lang="zh-CN" altLang="en-US" sz="1600" b="1" dirty="0"/>
              <a:t>和</a:t>
            </a:r>
            <a:r>
              <a:rPr lang="en-US" altLang="zh-CN" sz="1600" b="1" dirty="0"/>
              <a:t>R</a:t>
            </a:r>
            <a:r>
              <a:rPr lang="zh-CN" altLang="en-US" sz="1600" b="1" dirty="0"/>
              <a:t>指标有时候会出现的矛盾的情况，这样就需要综合考虑他们，最常见的方法就是</a:t>
            </a:r>
            <a:r>
              <a:rPr lang="en-US" altLang="zh-CN" sz="1600" b="1" dirty="0"/>
              <a:t>F-Measure</a:t>
            </a:r>
            <a:r>
              <a:rPr lang="zh-CN" altLang="en-US" sz="1600" b="1" dirty="0"/>
              <a:t>，通过计算</a:t>
            </a:r>
            <a:r>
              <a:rPr lang="en-US" altLang="zh-CN" sz="1600" b="1" dirty="0"/>
              <a:t>F</a:t>
            </a:r>
            <a:r>
              <a:rPr lang="zh-CN" altLang="en-US" sz="1600" b="1" dirty="0"/>
              <a:t>值来评价一个指标！</a:t>
            </a:r>
            <a:r>
              <a:rPr lang="zh-CN" altLang="en-US" sz="1600" dirty="0"/>
              <a:t> </a:t>
            </a:r>
          </a:p>
          <a:p>
            <a:r>
              <a:rPr lang="zh-CN" altLang="en-US" sz="1600" dirty="0"/>
              <a:t>我这里给出最常见的</a:t>
            </a:r>
            <a:r>
              <a:rPr lang="en-US" altLang="zh-CN" sz="1600" dirty="0"/>
              <a:t>F1</a:t>
            </a:r>
            <a:r>
              <a:rPr lang="zh-CN" altLang="en-US" sz="1600" dirty="0"/>
              <a:t>计算方法，如下：</a:t>
            </a:r>
          </a:p>
          <a:p>
            <a:r>
              <a:rPr lang="en-US" altLang="zh-CN" sz="1600" dirty="0"/>
              <a:t>F1 = </a:t>
            </a:r>
            <a:r>
              <a:rPr lang="zh-CN" altLang="en-US" sz="1600" dirty="0"/>
              <a:t>（</a:t>
            </a:r>
            <a:r>
              <a:rPr lang="en-US" altLang="zh-CN" sz="1600" dirty="0"/>
              <a:t>2*P*R</a:t>
            </a:r>
            <a:r>
              <a:rPr lang="zh-CN" altLang="en-US" sz="1600" dirty="0"/>
              <a:t>）</a:t>
            </a:r>
            <a:r>
              <a:rPr lang="en-US" altLang="zh-CN" sz="1600" dirty="0"/>
              <a:t>/(P+R)</a:t>
            </a:r>
          </a:p>
          <a:p>
            <a:endParaRPr lang="zh-CN" altLang="en-US" sz="1600" dirty="0"/>
          </a:p>
        </p:txBody>
      </p:sp>
      <p:sp>
        <p:nvSpPr>
          <p:cNvPr id="3" name="Rectangle 2"/>
          <p:cNvSpPr/>
          <p:nvPr/>
        </p:nvSpPr>
        <p:spPr>
          <a:xfrm>
            <a:off x="320120" y="3884941"/>
            <a:ext cx="8823879" cy="1569660"/>
          </a:xfrm>
          <a:prstGeom prst="rect">
            <a:avLst/>
          </a:prstGeom>
        </p:spPr>
        <p:txBody>
          <a:bodyPr wrap="square">
            <a:spAutoFit/>
          </a:bodyPr>
          <a:lstStyle/>
          <a:p>
            <a:pPr algn="just"/>
            <a:r>
              <a:rPr lang="is-IS" sz="1600" dirty="0">
                <a:solidFill>
                  <a:srgbClr val="2F2F2F"/>
                </a:solidFill>
                <a:latin typeface="PingFang SC" charset="-122"/>
              </a:rPr>
              <a:t>F1-SCORE主要用于不平衡分类，若是正负样本比例悬殊，如正样本占了90%，这个时候若你的模型将所有样本全预测为正样本，模型的精确度任然有0.9，但显然你的模型是一个很差的模型（一个负样本都没有预测出来），反之召回率在正负样本不均衡时也会存在这个问题，此时我们利用F1-SCORE来均衡的表征模型精度。</a:t>
            </a:r>
          </a:p>
          <a:p>
            <a:pPr algn="just"/>
            <a:r>
              <a:rPr lang="is-IS" sz="1600" dirty="0">
                <a:solidFill>
                  <a:srgbClr val="2F2F2F"/>
                </a:solidFill>
                <a:latin typeface="PingFang SC" charset="-122"/>
              </a:rPr>
              <a:t>                         </a:t>
            </a:r>
          </a:p>
          <a:p>
            <a:pPr algn="just"/>
            <a:r>
              <a:rPr lang="is-IS" sz="1600" dirty="0">
                <a:solidFill>
                  <a:srgbClr val="2F2F2F"/>
                </a:solidFill>
                <a:latin typeface="PingFang SC" charset="-122"/>
              </a:rPr>
              <a:t> F1-SCORE = precision*recall*2/(precision+recall)</a:t>
            </a:r>
          </a:p>
        </p:txBody>
      </p:sp>
      <p:sp>
        <p:nvSpPr>
          <p:cNvPr id="4" name="TextBox 3"/>
          <p:cNvSpPr txBox="1"/>
          <p:nvPr/>
        </p:nvSpPr>
        <p:spPr>
          <a:xfrm>
            <a:off x="1411316" y="170122"/>
            <a:ext cx="7310784" cy="646331"/>
          </a:xfrm>
          <a:prstGeom prst="rect">
            <a:avLst/>
          </a:prstGeom>
          <a:noFill/>
        </p:spPr>
        <p:txBody>
          <a:bodyPr wrap="none" rtlCol="0">
            <a:spAutoFit/>
          </a:bodyPr>
          <a:lstStyle/>
          <a:p>
            <a:r>
              <a:rPr lang="en-US" dirty="0"/>
              <a:t>F1 score </a:t>
            </a:r>
            <a:r>
              <a:rPr lang="zh-CN" altLang="en-US" dirty="0"/>
              <a:t>为什么存在： </a:t>
            </a:r>
            <a:r>
              <a:rPr lang="en-US" altLang="zh-CN" dirty="0"/>
              <a:t>Precision</a:t>
            </a:r>
            <a:r>
              <a:rPr lang="zh-CN" altLang="en-US" dirty="0"/>
              <a:t>和</a:t>
            </a:r>
            <a:r>
              <a:rPr lang="en-US" altLang="zh-CN" dirty="0"/>
              <a:t>Recall</a:t>
            </a:r>
            <a:r>
              <a:rPr lang="zh-CN" altLang="en-US" dirty="0"/>
              <a:t>这两者在某些情况下有矛盾的。</a:t>
            </a:r>
            <a:endParaRPr lang="en-US" altLang="zh-CN" dirty="0"/>
          </a:p>
          <a:p>
            <a:r>
              <a:rPr lang="zh-CN" altLang="en-US" dirty="0"/>
              <a:t>需要综合考虑两者的情况下， 用</a:t>
            </a:r>
            <a:r>
              <a:rPr lang="en-US" altLang="zh-CN" dirty="0"/>
              <a:t>f1</a:t>
            </a:r>
            <a:r>
              <a:rPr lang="zh-CN" altLang="en-US" dirty="0"/>
              <a:t>来衡量分类器的好坏。</a:t>
            </a:r>
            <a:endParaRPr lang="en-US" dirty="0"/>
          </a:p>
        </p:txBody>
      </p:sp>
      <p:sp>
        <p:nvSpPr>
          <p:cNvPr id="5" name="TextBox 4"/>
          <p:cNvSpPr txBox="1"/>
          <p:nvPr/>
        </p:nvSpPr>
        <p:spPr>
          <a:xfrm>
            <a:off x="1411317" y="816452"/>
            <a:ext cx="4753353" cy="369332"/>
          </a:xfrm>
          <a:prstGeom prst="rect">
            <a:avLst/>
          </a:prstGeom>
          <a:noFill/>
        </p:spPr>
        <p:txBody>
          <a:bodyPr wrap="none" rtlCol="0">
            <a:spAutoFit/>
          </a:bodyPr>
          <a:lstStyle/>
          <a:p>
            <a:r>
              <a:rPr lang="zh-CN" altLang="en-US" dirty="0">
                <a:solidFill>
                  <a:srgbClr val="FF0000"/>
                </a:solidFill>
              </a:rPr>
              <a:t>问：什么情况下 </a:t>
            </a:r>
            <a:r>
              <a:rPr lang="en-US" altLang="zh-CN" dirty="0">
                <a:solidFill>
                  <a:srgbClr val="FF0000"/>
                </a:solidFill>
              </a:rPr>
              <a:t>precision</a:t>
            </a:r>
            <a:r>
              <a:rPr lang="zh-CN" altLang="en-US" dirty="0">
                <a:solidFill>
                  <a:srgbClr val="FF0000"/>
                </a:solidFill>
              </a:rPr>
              <a:t> 和 </a:t>
            </a:r>
            <a:r>
              <a:rPr lang="en-US" altLang="zh-CN" dirty="0">
                <a:solidFill>
                  <a:srgbClr val="FF0000"/>
                </a:solidFill>
              </a:rPr>
              <a:t>recall</a:t>
            </a:r>
            <a:r>
              <a:rPr lang="zh-CN" altLang="en-US" dirty="0">
                <a:solidFill>
                  <a:srgbClr val="FF0000"/>
                </a:solidFill>
              </a:rPr>
              <a:t> 是矛盾的？</a:t>
            </a:r>
            <a:endParaRPr lang="en-US" dirty="0">
              <a:solidFill>
                <a:srgbClr val="FF0000"/>
              </a:solidFill>
            </a:endParaRPr>
          </a:p>
        </p:txBody>
      </p:sp>
    </p:spTree>
    <p:extLst>
      <p:ext uri="{BB962C8B-B14F-4D97-AF65-F5344CB8AC3E}">
        <p14:creationId xmlns:p14="http://schemas.microsoft.com/office/powerpoint/2010/main" val="99573010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44010" y="446567"/>
            <a:ext cx="3221395" cy="369332"/>
          </a:xfrm>
          <a:prstGeom prst="rect">
            <a:avLst/>
          </a:prstGeom>
          <a:noFill/>
        </p:spPr>
        <p:txBody>
          <a:bodyPr wrap="none" rtlCol="0">
            <a:spAutoFit/>
          </a:bodyPr>
          <a:lstStyle/>
          <a:p>
            <a:r>
              <a:rPr lang="en-US" dirty="0" smtClean="0">
                <a:solidFill>
                  <a:srgbClr val="FF0000"/>
                </a:solidFill>
              </a:rPr>
              <a:t>Which </a:t>
            </a:r>
            <a:r>
              <a:rPr lang="en-US" dirty="0" err="1" smtClean="0">
                <a:solidFill>
                  <a:srgbClr val="FF0000"/>
                </a:solidFill>
              </a:rPr>
              <a:t>Algo</a:t>
            </a:r>
            <a:r>
              <a:rPr lang="en-US" dirty="0" smtClean="0">
                <a:solidFill>
                  <a:srgbClr val="FF0000"/>
                </a:solidFill>
              </a:rPr>
              <a:t> has which metric???</a:t>
            </a:r>
            <a:endParaRPr lang="en-US" dirty="0">
              <a:solidFill>
                <a:srgbClr val="FF0000"/>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1868635433"/>
              </p:ext>
            </p:extLst>
          </p:nvPr>
        </p:nvGraphicFramePr>
        <p:xfrm>
          <a:off x="1244010" y="1002578"/>
          <a:ext cx="6773334" cy="1432560"/>
        </p:xfrm>
        <a:graphic>
          <a:graphicData uri="http://schemas.openxmlformats.org/drawingml/2006/table">
            <a:tbl>
              <a:tblPr firstRow="1" bandRow="1">
                <a:tableStyleId>{5C22544A-7EE6-4342-B048-85BDC9FD1C3A}</a:tableStyleId>
              </a:tblPr>
              <a:tblGrid>
                <a:gridCol w="1128889"/>
                <a:gridCol w="1128889"/>
                <a:gridCol w="1128889"/>
                <a:gridCol w="1128889"/>
                <a:gridCol w="1128889"/>
                <a:gridCol w="1128889"/>
              </a:tblGrid>
              <a:tr h="0">
                <a:tc>
                  <a:txBody>
                    <a:bodyPr/>
                    <a:lstStyle/>
                    <a:p>
                      <a:endParaRPr lang="en-US" dirty="0"/>
                    </a:p>
                  </a:txBody>
                  <a:tcPr/>
                </a:tc>
                <a:tc>
                  <a:txBody>
                    <a:bodyPr/>
                    <a:lstStyle/>
                    <a:p>
                      <a:r>
                        <a:rPr lang="en-US" dirty="0" smtClean="0"/>
                        <a:t>ACC</a:t>
                      </a:r>
                      <a:endParaRPr lang="en-US" dirty="0"/>
                    </a:p>
                  </a:txBody>
                  <a:tcPr/>
                </a:tc>
                <a:tc>
                  <a:txBody>
                    <a:bodyPr/>
                    <a:lstStyle/>
                    <a:p>
                      <a:r>
                        <a:rPr lang="en-US" dirty="0" smtClean="0"/>
                        <a:t>Log loss</a:t>
                      </a:r>
                      <a:endParaRPr lang="en-US" dirty="0"/>
                    </a:p>
                  </a:txBody>
                  <a:tcPr/>
                </a:tc>
                <a:tc>
                  <a:txBody>
                    <a:bodyPr/>
                    <a:lstStyle/>
                    <a:p>
                      <a:r>
                        <a:rPr lang="en-US" dirty="0" err="1" smtClean="0"/>
                        <a:t>Etc</a:t>
                      </a:r>
                      <a:r>
                        <a:rPr lang="mr-IN" dirty="0" smtClean="0"/>
                        <a:t>…</a:t>
                      </a:r>
                      <a:endParaRPr lang="en-US" dirty="0"/>
                    </a:p>
                  </a:txBody>
                  <a:tcPr/>
                </a:tc>
                <a:tc>
                  <a:txBody>
                    <a:bodyPr/>
                    <a:lstStyle/>
                    <a:p>
                      <a:endParaRPr lang="en-US"/>
                    </a:p>
                  </a:txBody>
                  <a:tcPr/>
                </a:tc>
                <a:tc>
                  <a:txBody>
                    <a:bodyPr/>
                    <a:lstStyle/>
                    <a:p>
                      <a:endParaRPr lang="en-US"/>
                    </a:p>
                  </a:txBody>
                  <a:tcPr/>
                </a:tc>
              </a:tr>
              <a:tr h="370840">
                <a:tc>
                  <a:txBody>
                    <a:bodyPr/>
                    <a:lstStyle/>
                    <a:p>
                      <a:r>
                        <a:rPr lang="en-US" dirty="0" smtClean="0"/>
                        <a:t>SVM</a:t>
                      </a:r>
                      <a:endParaRPr lang="en-US" dirty="0"/>
                    </a:p>
                  </a:txBody>
                  <a:tcPr/>
                </a:tc>
                <a:tc>
                  <a:txBody>
                    <a:bodyPr/>
                    <a:lstStyle/>
                    <a:p>
                      <a:r>
                        <a:rPr lang="en-US" dirty="0" smtClean="0"/>
                        <a:t>yes</a:t>
                      </a:r>
                      <a:endParaRPr lang="en-US" dirty="0"/>
                    </a:p>
                  </a:txBody>
                  <a:tcPr/>
                </a:tc>
                <a:tc>
                  <a:txBody>
                    <a:bodyPr/>
                    <a:lstStyle/>
                    <a:p>
                      <a:r>
                        <a:rPr lang="en-US" dirty="0" smtClean="0"/>
                        <a:t>no</a:t>
                      </a:r>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r>
              <a:tr h="370840">
                <a:tc>
                  <a:txBody>
                    <a:bodyPr/>
                    <a:lstStyle/>
                    <a:p>
                      <a:r>
                        <a:rPr lang="en-US" dirty="0" smtClean="0"/>
                        <a:t>RF</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r>
              <a:tr h="370840">
                <a:tc>
                  <a:txBody>
                    <a:bodyPr/>
                    <a:lstStyle/>
                    <a:p>
                      <a:r>
                        <a:rPr lang="en-US" dirty="0" err="1" smtClean="0"/>
                        <a:t>etc</a:t>
                      </a:r>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dirty="0"/>
                    </a:p>
                  </a:txBody>
                  <a:tcPr/>
                </a:tc>
              </a:tr>
            </a:tbl>
          </a:graphicData>
        </a:graphic>
      </p:graphicFrame>
    </p:spTree>
    <p:extLst>
      <p:ext uri="{BB962C8B-B14F-4D97-AF65-F5344CB8AC3E}">
        <p14:creationId xmlns:p14="http://schemas.microsoft.com/office/powerpoint/2010/main" val="159844815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7377" y="148857"/>
            <a:ext cx="5802614" cy="2031325"/>
          </a:xfrm>
          <a:prstGeom prst="rect">
            <a:avLst/>
          </a:prstGeom>
          <a:noFill/>
        </p:spPr>
        <p:txBody>
          <a:bodyPr wrap="none" rtlCol="0">
            <a:spAutoFit/>
          </a:bodyPr>
          <a:lstStyle/>
          <a:p>
            <a:r>
              <a:rPr lang="en-US" dirty="0"/>
              <a:t>Dimension Reduction: </a:t>
            </a:r>
          </a:p>
          <a:p>
            <a:pPr marL="342900" indent="-342900">
              <a:buAutoNum type="arabicPeriod"/>
            </a:pPr>
            <a:r>
              <a:rPr lang="en-US" dirty="0"/>
              <a:t>PCA  </a:t>
            </a:r>
            <a:r>
              <a:rPr lang="en-US" dirty="0">
                <a:solidFill>
                  <a:srgbClr val="FF0000"/>
                </a:solidFill>
              </a:rPr>
              <a:t>(unsupervised)</a:t>
            </a:r>
          </a:p>
          <a:p>
            <a:pPr marL="342900" indent="-342900">
              <a:buAutoNum type="arabicPeriod"/>
            </a:pPr>
            <a:r>
              <a:rPr lang="en-US" dirty="0"/>
              <a:t>LDA   </a:t>
            </a:r>
            <a:r>
              <a:rPr lang="en-US" dirty="0">
                <a:solidFill>
                  <a:schemeClr val="accent5"/>
                </a:solidFill>
              </a:rPr>
              <a:t>(supervised)</a:t>
            </a:r>
          </a:p>
          <a:p>
            <a:pPr marL="342900" indent="-342900">
              <a:buFontTx/>
              <a:buAutoNum type="arabicPeriod"/>
            </a:pPr>
            <a:r>
              <a:rPr lang="en-US" dirty="0"/>
              <a:t>Auto-encoder </a:t>
            </a:r>
            <a:r>
              <a:rPr lang="en-US" dirty="0">
                <a:solidFill>
                  <a:srgbClr val="FF0000"/>
                </a:solidFill>
              </a:rPr>
              <a:t>(unsupervised)</a:t>
            </a:r>
            <a:endParaRPr lang="en-US" dirty="0"/>
          </a:p>
          <a:p>
            <a:pPr marL="342900" indent="-342900">
              <a:buFontTx/>
              <a:buAutoNum type="arabicPeriod"/>
            </a:pPr>
            <a:r>
              <a:rPr lang="en-US" dirty="0"/>
              <a:t>Random Projection </a:t>
            </a:r>
            <a:r>
              <a:rPr lang="en-US" dirty="0">
                <a:solidFill>
                  <a:srgbClr val="FF0000"/>
                </a:solidFill>
              </a:rPr>
              <a:t>(unsupervised): </a:t>
            </a:r>
            <a:r>
              <a:rPr lang="en-US" dirty="0"/>
              <a:t>very easy </a:t>
            </a:r>
          </a:p>
          <a:p>
            <a:pPr lvl="2"/>
            <a:r>
              <a:rPr lang="en-US" dirty="0"/>
              <a:t>https://</a:t>
            </a:r>
            <a:r>
              <a:rPr lang="en-US" dirty="0" err="1"/>
              <a:t>en.wikipedia.org</a:t>
            </a:r>
            <a:r>
              <a:rPr lang="en-US" dirty="0"/>
              <a:t>/wiki/</a:t>
            </a:r>
            <a:r>
              <a:rPr lang="en-US" dirty="0" err="1"/>
              <a:t>Random_projection</a:t>
            </a:r>
            <a:endParaRPr lang="en-US" dirty="0"/>
          </a:p>
          <a:p>
            <a:pPr marL="342900" indent="-342900">
              <a:buFontTx/>
              <a:buAutoNum type="arabicPeriod"/>
            </a:pPr>
            <a:r>
              <a:rPr lang="en-US" dirty="0"/>
              <a:t>NMF   </a:t>
            </a:r>
            <a:r>
              <a:rPr lang="en-US" dirty="0">
                <a:solidFill>
                  <a:srgbClr val="FF0000"/>
                </a:solidFill>
              </a:rPr>
              <a:t>(unsupervised)</a:t>
            </a:r>
            <a:r>
              <a:rPr lang="en-US" dirty="0"/>
              <a:t>? </a:t>
            </a:r>
            <a:endParaRPr lang="en-US" dirty="0">
              <a:solidFill>
                <a:srgbClr val="FF0000"/>
              </a:solidFill>
            </a:endParaRPr>
          </a:p>
        </p:txBody>
      </p:sp>
      <p:sp>
        <p:nvSpPr>
          <p:cNvPr id="3" name="TextBox 2"/>
          <p:cNvSpPr txBox="1"/>
          <p:nvPr/>
        </p:nvSpPr>
        <p:spPr>
          <a:xfrm>
            <a:off x="217377" y="2679405"/>
            <a:ext cx="3859903" cy="646331"/>
          </a:xfrm>
          <a:prstGeom prst="rect">
            <a:avLst/>
          </a:prstGeom>
          <a:noFill/>
        </p:spPr>
        <p:txBody>
          <a:bodyPr wrap="none" rtlCol="0">
            <a:spAutoFit/>
          </a:bodyPr>
          <a:lstStyle/>
          <a:p>
            <a:r>
              <a:rPr lang="zh-CN" altLang="en-US" dirty="0" smtClean="0">
                <a:solidFill>
                  <a:srgbClr val="FF0000"/>
                </a:solidFill>
              </a:rPr>
              <a:t>弄懂：原理 </a:t>
            </a:r>
            <a:r>
              <a:rPr lang="en-US" altLang="zh-CN" dirty="0" smtClean="0">
                <a:solidFill>
                  <a:srgbClr val="FF0000"/>
                </a:solidFill>
              </a:rPr>
              <a:t>-</a:t>
            </a:r>
            <a:r>
              <a:rPr lang="zh-CN" altLang="en-US" dirty="0" smtClean="0">
                <a:solidFill>
                  <a:srgbClr val="FF0000"/>
                </a:solidFill>
              </a:rPr>
              <a:t>  公式 </a:t>
            </a:r>
            <a:r>
              <a:rPr lang="mr-IN" altLang="zh-CN" dirty="0" smtClean="0">
                <a:solidFill>
                  <a:srgbClr val="FF0000"/>
                </a:solidFill>
              </a:rPr>
              <a:t>–</a:t>
            </a:r>
            <a:r>
              <a:rPr lang="zh-CN" altLang="en-US" dirty="0" smtClean="0">
                <a:solidFill>
                  <a:srgbClr val="FF0000"/>
                </a:solidFill>
              </a:rPr>
              <a:t> </a:t>
            </a:r>
            <a:r>
              <a:rPr lang="en-US" altLang="zh-CN" dirty="0" smtClean="0">
                <a:solidFill>
                  <a:srgbClr val="FF0000"/>
                </a:solidFill>
              </a:rPr>
              <a:t>implementation</a:t>
            </a:r>
            <a:r>
              <a:rPr lang="zh-CN" altLang="en-US" dirty="0" smtClean="0">
                <a:solidFill>
                  <a:srgbClr val="FF0000"/>
                </a:solidFill>
              </a:rPr>
              <a:t> </a:t>
            </a:r>
            <a:r>
              <a:rPr lang="zh-CN" altLang="en-US" dirty="0">
                <a:solidFill>
                  <a:srgbClr val="FF0000"/>
                </a:solidFill>
              </a:rPr>
              <a:t> </a:t>
            </a:r>
            <a:endParaRPr lang="en-US" altLang="zh-CN" dirty="0" smtClean="0">
              <a:solidFill>
                <a:srgbClr val="FF0000"/>
              </a:solidFill>
            </a:endParaRPr>
          </a:p>
          <a:p>
            <a:r>
              <a:rPr lang="zh-CN" altLang="en-US" dirty="0" smtClean="0">
                <a:solidFill>
                  <a:srgbClr val="FF0000"/>
                </a:solidFill>
              </a:rPr>
              <a:t>然后比较 计算速度 </a:t>
            </a:r>
            <a:endParaRPr lang="en-US" altLang="zh-CN" dirty="0" smtClean="0">
              <a:solidFill>
                <a:srgbClr val="FF0000"/>
              </a:solidFill>
            </a:endParaRPr>
          </a:p>
        </p:txBody>
      </p:sp>
    </p:spTree>
    <p:extLst>
      <p:ext uri="{BB962C8B-B14F-4D97-AF65-F5344CB8AC3E}">
        <p14:creationId xmlns:p14="http://schemas.microsoft.com/office/powerpoint/2010/main" val="192446524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4158" y="425303"/>
            <a:ext cx="2153154" cy="369332"/>
          </a:xfrm>
          <a:prstGeom prst="rect">
            <a:avLst/>
          </a:prstGeom>
          <a:noFill/>
        </p:spPr>
        <p:txBody>
          <a:bodyPr wrap="none" rtlCol="0">
            <a:spAutoFit/>
          </a:bodyPr>
          <a:lstStyle/>
          <a:p>
            <a:r>
              <a:rPr lang="en-US" dirty="0" smtClean="0"/>
              <a:t>PCA vs Auto-encoder</a:t>
            </a:r>
            <a:endParaRPr lang="en-US" dirty="0"/>
          </a:p>
        </p:txBody>
      </p:sp>
    </p:spTree>
    <p:extLst>
      <p:ext uri="{BB962C8B-B14F-4D97-AF65-F5344CB8AC3E}">
        <p14:creationId xmlns:p14="http://schemas.microsoft.com/office/powerpoint/2010/main" val="67026321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8856" y="106327"/>
            <a:ext cx="3775905" cy="369332"/>
          </a:xfrm>
          <a:prstGeom prst="rect">
            <a:avLst/>
          </a:prstGeom>
          <a:noFill/>
        </p:spPr>
        <p:txBody>
          <a:bodyPr wrap="none" rtlCol="0">
            <a:spAutoFit/>
          </a:bodyPr>
          <a:lstStyle/>
          <a:p>
            <a:r>
              <a:rPr lang="en-US" b="1" dirty="0" smtClean="0"/>
              <a:t>Auto-encoder</a:t>
            </a:r>
            <a:r>
              <a:rPr lang="zh-CN" altLang="en-US" b="1" dirty="0" smtClean="0"/>
              <a:t> </a:t>
            </a:r>
            <a:r>
              <a:rPr lang="en-US" altLang="zh-CN" b="1" dirty="0" smtClean="0"/>
              <a:t>vs Sparse auto-encoder</a:t>
            </a:r>
            <a:endParaRPr lang="en-US" b="1" dirty="0"/>
          </a:p>
        </p:txBody>
      </p:sp>
      <p:sp>
        <p:nvSpPr>
          <p:cNvPr id="3" name="Rectangle 2"/>
          <p:cNvSpPr/>
          <p:nvPr/>
        </p:nvSpPr>
        <p:spPr>
          <a:xfrm>
            <a:off x="148856" y="638424"/>
            <a:ext cx="9348272" cy="2308324"/>
          </a:xfrm>
          <a:prstGeom prst="rect">
            <a:avLst/>
          </a:prstGeom>
        </p:spPr>
        <p:txBody>
          <a:bodyPr wrap="square">
            <a:spAutoFit/>
          </a:bodyPr>
          <a:lstStyle/>
          <a:p>
            <a:r>
              <a:rPr lang="en-US" dirty="0" smtClean="0">
                <a:latin typeface="CMR12" charset="0"/>
              </a:rPr>
              <a:t>There’re </a:t>
            </a:r>
            <a:r>
              <a:rPr lang="en-US" dirty="0">
                <a:latin typeface="CMR12" charset="0"/>
              </a:rPr>
              <a:t>now </a:t>
            </a:r>
            <a:r>
              <a:rPr lang="en-US" dirty="0" smtClean="0">
                <a:latin typeface="CMR12" charset="0"/>
              </a:rPr>
              <a:t>thousands </a:t>
            </a:r>
            <a:r>
              <a:rPr lang="en-US" dirty="0">
                <a:latin typeface="CMR12" charset="0"/>
              </a:rPr>
              <a:t>of researchers who’ve spent years of their lives </a:t>
            </a:r>
            <a:r>
              <a:rPr lang="en-US" b="1" dirty="0" smtClean="0">
                <a:latin typeface="CMR12" charset="0"/>
              </a:rPr>
              <a:t>hand-engineering </a:t>
            </a:r>
            <a:r>
              <a:rPr lang="en-US" dirty="0">
                <a:latin typeface="CMR12" charset="0"/>
              </a:rPr>
              <a:t>vision, audio or text </a:t>
            </a:r>
            <a:r>
              <a:rPr lang="en-US" b="1" dirty="0">
                <a:latin typeface="CMR12" charset="0"/>
              </a:rPr>
              <a:t>features</a:t>
            </a:r>
            <a:r>
              <a:rPr lang="en-US" dirty="0">
                <a:latin typeface="CMR12" charset="0"/>
              </a:rPr>
              <a:t>. </a:t>
            </a:r>
            <a:endParaRPr lang="en-US" dirty="0" smtClean="0">
              <a:latin typeface="CMR12" charset="0"/>
            </a:endParaRPr>
          </a:p>
          <a:p>
            <a:endParaRPr lang="en-US" dirty="0" smtClean="0">
              <a:latin typeface="CMR12" charset="0"/>
            </a:endParaRPr>
          </a:p>
          <a:p>
            <a:r>
              <a:rPr lang="en-US" dirty="0">
                <a:latin typeface="CMR12" charset="0"/>
              </a:rPr>
              <a:t>I</a:t>
            </a:r>
            <a:r>
              <a:rPr lang="en-US" dirty="0" smtClean="0">
                <a:latin typeface="CMR12" charset="0"/>
              </a:rPr>
              <a:t>deally </a:t>
            </a:r>
            <a:r>
              <a:rPr lang="en-US" dirty="0">
                <a:latin typeface="CMR12" charset="0"/>
              </a:rPr>
              <a:t>we’d like to have algorithms that can automatically learn even better feature </a:t>
            </a:r>
            <a:r>
              <a:rPr lang="en-US" dirty="0" smtClean="0">
                <a:latin typeface="CMR12" charset="0"/>
              </a:rPr>
              <a:t>representations </a:t>
            </a:r>
            <a:r>
              <a:rPr lang="en-US" dirty="0">
                <a:latin typeface="CMR12" charset="0"/>
              </a:rPr>
              <a:t>than the hand-engineered ones. </a:t>
            </a:r>
            <a:endParaRPr lang="en-US" dirty="0" smtClean="0">
              <a:latin typeface="CMR12" charset="0"/>
            </a:endParaRPr>
          </a:p>
          <a:p>
            <a:endParaRPr lang="en-US" dirty="0">
              <a:latin typeface="CMR12" charset="0"/>
            </a:endParaRPr>
          </a:p>
          <a:p>
            <a:r>
              <a:rPr lang="en-US" b="1" dirty="0" smtClean="0">
                <a:solidFill>
                  <a:srgbClr val="FF0000"/>
                </a:solidFill>
                <a:latin typeface="CMBX12" charset="0"/>
              </a:rPr>
              <a:t>sparse </a:t>
            </a:r>
            <a:r>
              <a:rPr lang="en-US" b="1" dirty="0" err="1">
                <a:solidFill>
                  <a:srgbClr val="FF0000"/>
                </a:solidFill>
                <a:latin typeface="CMBX12" charset="0"/>
              </a:rPr>
              <a:t>autoencoder</a:t>
            </a:r>
            <a:r>
              <a:rPr lang="en-US" b="1" dirty="0">
                <a:solidFill>
                  <a:srgbClr val="FF0000"/>
                </a:solidFill>
                <a:latin typeface="CMBX12" charset="0"/>
              </a:rPr>
              <a:t> </a:t>
            </a:r>
            <a:r>
              <a:rPr lang="en-US" dirty="0">
                <a:latin typeface="CMR12" charset="0"/>
              </a:rPr>
              <a:t>learning </a:t>
            </a:r>
            <a:r>
              <a:rPr lang="en-US" dirty="0" smtClean="0">
                <a:latin typeface="CMR12" charset="0"/>
              </a:rPr>
              <a:t>algorithm is </a:t>
            </a:r>
            <a:r>
              <a:rPr lang="en-US" dirty="0">
                <a:latin typeface="CMR12" charset="0"/>
              </a:rPr>
              <a:t>one approach to automatically learn features from unlabeled data. </a:t>
            </a:r>
            <a:endParaRPr lang="en-US" dirty="0"/>
          </a:p>
        </p:txBody>
      </p:sp>
      <p:sp>
        <p:nvSpPr>
          <p:cNvPr id="7" name="TextBox 6"/>
          <p:cNvSpPr txBox="1"/>
          <p:nvPr/>
        </p:nvSpPr>
        <p:spPr>
          <a:xfrm>
            <a:off x="202018" y="3162676"/>
            <a:ext cx="9301457" cy="1200329"/>
          </a:xfrm>
          <a:prstGeom prst="rect">
            <a:avLst/>
          </a:prstGeom>
          <a:noFill/>
        </p:spPr>
        <p:txBody>
          <a:bodyPr wrap="none" rtlCol="0">
            <a:spAutoFit/>
          </a:bodyPr>
          <a:lstStyle/>
          <a:p>
            <a:r>
              <a:rPr lang="en-US" dirty="0" smtClean="0"/>
              <a:t>AE:  To </a:t>
            </a:r>
            <a:r>
              <a:rPr lang="en-US" dirty="0"/>
              <a:t>discover interesting </a:t>
            </a:r>
            <a:r>
              <a:rPr lang="en-US" dirty="0" smtClean="0"/>
              <a:t>structure</a:t>
            </a:r>
            <a:r>
              <a:rPr lang="en-US" altLang="zh-CN" dirty="0" smtClean="0"/>
              <a:t>/pattern when </a:t>
            </a:r>
            <a:r>
              <a:rPr lang="en-US" dirty="0" smtClean="0"/>
              <a:t># of hidden units is </a:t>
            </a:r>
            <a:r>
              <a:rPr lang="en-US" dirty="0" smtClean="0">
                <a:solidFill>
                  <a:srgbClr val="FF0000"/>
                </a:solidFill>
              </a:rPr>
              <a:t>small</a:t>
            </a:r>
            <a:r>
              <a:rPr lang="en-US" dirty="0" smtClean="0"/>
              <a:t>.</a:t>
            </a:r>
          </a:p>
          <a:p>
            <a:endParaRPr lang="en-US" dirty="0" smtClean="0"/>
          </a:p>
          <a:p>
            <a:r>
              <a:rPr lang="en-US" dirty="0" smtClean="0"/>
              <a:t>Sparse AE:  Even if # of hidden units is </a:t>
            </a:r>
            <a:r>
              <a:rPr lang="en-US" dirty="0" smtClean="0">
                <a:solidFill>
                  <a:srgbClr val="FF0000"/>
                </a:solidFill>
              </a:rPr>
              <a:t>large</a:t>
            </a:r>
            <a:r>
              <a:rPr lang="en-US" dirty="0" smtClean="0"/>
              <a:t>, </a:t>
            </a:r>
            <a:r>
              <a:rPr lang="en-US" dirty="0"/>
              <a:t>we can still discover interesting </a:t>
            </a:r>
            <a:r>
              <a:rPr lang="en-US" dirty="0" smtClean="0"/>
              <a:t>structure in the data </a:t>
            </a:r>
          </a:p>
          <a:p>
            <a:r>
              <a:rPr lang="en-US" dirty="0" smtClean="0"/>
              <a:t>by </a:t>
            </a:r>
            <a:r>
              <a:rPr lang="en-US" dirty="0"/>
              <a:t>imposing </a:t>
            </a:r>
            <a:r>
              <a:rPr lang="en-US" dirty="0" smtClean="0"/>
              <a:t>a </a:t>
            </a:r>
            <a:r>
              <a:rPr lang="en-US" dirty="0">
                <a:solidFill>
                  <a:srgbClr val="FF0000"/>
                </a:solidFill>
              </a:rPr>
              <a:t>sparsity constraint </a:t>
            </a:r>
            <a:r>
              <a:rPr lang="en-US" dirty="0"/>
              <a:t>on the hidden </a:t>
            </a:r>
            <a:r>
              <a:rPr lang="en-US" dirty="0" smtClean="0"/>
              <a:t>units. </a:t>
            </a:r>
          </a:p>
        </p:txBody>
      </p:sp>
    </p:spTree>
    <p:extLst>
      <p:ext uri="{BB962C8B-B14F-4D97-AF65-F5344CB8AC3E}">
        <p14:creationId xmlns:p14="http://schemas.microsoft.com/office/powerpoint/2010/main" val="185062165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205" y="138221"/>
            <a:ext cx="6891670" cy="5213699"/>
          </a:xfrm>
          <a:prstGeom prst="rect">
            <a:avLst/>
          </a:prstGeom>
        </p:spPr>
      </p:pic>
    </p:spTree>
    <p:extLst>
      <p:ext uri="{BB962C8B-B14F-4D97-AF65-F5344CB8AC3E}">
        <p14:creationId xmlns:p14="http://schemas.microsoft.com/office/powerpoint/2010/main" val="9015192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134" y="229776"/>
            <a:ext cx="7123815" cy="2365712"/>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1994" y="2595488"/>
            <a:ext cx="7274425" cy="2348652"/>
          </a:xfrm>
          <a:prstGeom prst="rect">
            <a:avLst/>
          </a:prstGeom>
        </p:spPr>
      </p:pic>
    </p:spTree>
    <p:extLst>
      <p:ext uri="{BB962C8B-B14F-4D97-AF65-F5344CB8AC3E}">
        <p14:creationId xmlns:p14="http://schemas.microsoft.com/office/powerpoint/2010/main" val="55399129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63526" y="478465"/>
            <a:ext cx="3493970" cy="369332"/>
          </a:xfrm>
          <a:prstGeom prst="rect">
            <a:avLst/>
          </a:prstGeom>
          <a:noFill/>
        </p:spPr>
        <p:txBody>
          <a:bodyPr wrap="none" rtlCol="0">
            <a:spAutoFit/>
          </a:bodyPr>
          <a:lstStyle/>
          <a:p>
            <a:r>
              <a:rPr lang="en-US" dirty="0" smtClean="0"/>
              <a:t>WHAT THE FUCK is KL divergence??</a:t>
            </a:r>
            <a:endParaRPr lang="en-US" dirty="0"/>
          </a:p>
        </p:txBody>
      </p:sp>
    </p:spTree>
    <p:extLst>
      <p:ext uri="{BB962C8B-B14F-4D97-AF65-F5344CB8AC3E}">
        <p14:creationId xmlns:p14="http://schemas.microsoft.com/office/powerpoint/2010/main" val="184593640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63526" y="478465"/>
            <a:ext cx="4229363" cy="369332"/>
          </a:xfrm>
          <a:prstGeom prst="rect">
            <a:avLst/>
          </a:prstGeom>
          <a:noFill/>
        </p:spPr>
        <p:txBody>
          <a:bodyPr wrap="none" rtlCol="0">
            <a:spAutoFit/>
          </a:bodyPr>
          <a:lstStyle/>
          <a:p>
            <a:r>
              <a:rPr lang="en-US" dirty="0" smtClean="0"/>
              <a:t>KL divergence and Cross entropy </a:t>
            </a:r>
            <a:r>
              <a:rPr lang="zh-CN" altLang="en-US" dirty="0" smtClean="0"/>
              <a:t>关系</a:t>
            </a:r>
            <a:r>
              <a:rPr lang="en-US" dirty="0" smtClean="0"/>
              <a:t>???? </a:t>
            </a:r>
            <a:endParaRPr lang="en-US" dirty="0"/>
          </a:p>
        </p:txBody>
      </p:sp>
    </p:spTree>
    <p:extLst>
      <p:ext uri="{BB962C8B-B14F-4D97-AF65-F5344CB8AC3E}">
        <p14:creationId xmlns:p14="http://schemas.microsoft.com/office/powerpoint/2010/main" val="137420419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39059" y="354661"/>
            <a:ext cx="7762949" cy="1754326"/>
          </a:xfrm>
          <a:prstGeom prst="rect">
            <a:avLst/>
          </a:prstGeom>
        </p:spPr>
        <p:txBody>
          <a:bodyPr wrap="square">
            <a:spAutoFit/>
          </a:bodyPr>
          <a:lstStyle/>
          <a:p>
            <a:r>
              <a:rPr lang="en-US" b="1" dirty="0">
                <a:solidFill>
                  <a:srgbClr val="005999"/>
                </a:solidFill>
                <a:latin typeface="Arial" charset="0"/>
                <a:hlinkClick r:id="rId3"/>
              </a:rPr>
              <a:t>Logit</a:t>
            </a:r>
            <a:r>
              <a:rPr lang="en-US" dirty="0">
                <a:solidFill>
                  <a:srgbClr val="242729"/>
                </a:solidFill>
                <a:latin typeface="Arial" charset="0"/>
              </a:rPr>
              <a:t> is a function that maps probabilities (</a:t>
            </a:r>
            <a:r>
              <a:rPr lang="en-US" dirty="0"/>
              <a:t>[0, 1]</a:t>
            </a:r>
            <a:r>
              <a:rPr lang="en-US" dirty="0">
                <a:solidFill>
                  <a:srgbClr val="242729"/>
                </a:solidFill>
                <a:latin typeface="Arial" charset="0"/>
              </a:rPr>
              <a:t>) to R (</a:t>
            </a:r>
            <a:r>
              <a:rPr lang="en-US" dirty="0"/>
              <a:t>(-</a:t>
            </a:r>
            <a:r>
              <a:rPr lang="en-US" dirty="0" err="1"/>
              <a:t>inf</a:t>
            </a:r>
            <a:r>
              <a:rPr lang="en-US" dirty="0"/>
              <a:t>, </a:t>
            </a:r>
            <a:r>
              <a:rPr lang="en-US" dirty="0" err="1"/>
              <a:t>inf</a:t>
            </a:r>
            <a:r>
              <a:rPr lang="en-US" dirty="0" smtClean="0"/>
              <a:t>)</a:t>
            </a:r>
            <a:r>
              <a:rPr lang="en-US" dirty="0" smtClean="0">
                <a:solidFill>
                  <a:srgbClr val="242729"/>
                </a:solidFill>
                <a:latin typeface="Arial" charset="0"/>
              </a:rPr>
              <a:t>)</a:t>
            </a:r>
          </a:p>
          <a:p>
            <a:endParaRPr lang="en-US" dirty="0" smtClean="0">
              <a:solidFill>
                <a:srgbClr val="242729"/>
              </a:solidFill>
              <a:latin typeface="Arial" charset="0"/>
            </a:endParaRPr>
          </a:p>
          <a:p>
            <a:endParaRPr lang="en-US" dirty="0">
              <a:solidFill>
                <a:srgbClr val="242729"/>
              </a:solidFill>
              <a:latin typeface="Arial" charset="0"/>
            </a:endParaRPr>
          </a:p>
          <a:p>
            <a:endParaRPr lang="en-US" dirty="0">
              <a:solidFill>
                <a:srgbClr val="242729"/>
              </a:solidFill>
              <a:latin typeface="Arial" charset="0"/>
            </a:endParaRPr>
          </a:p>
          <a:p>
            <a:r>
              <a:rPr lang="en-US" dirty="0"/>
              <a:t>Probability of 0.5 corresponds to a logit of 0. Negative logit correspond to probabilities less than 0.5, positive to &gt; 0.5.</a:t>
            </a:r>
          </a:p>
        </p:txBody>
      </p:sp>
      <p:sp>
        <p:nvSpPr>
          <p:cNvPr id="4" name="Rectangle 3"/>
          <p:cNvSpPr/>
          <p:nvPr/>
        </p:nvSpPr>
        <p:spPr>
          <a:xfrm>
            <a:off x="158307" y="2934781"/>
            <a:ext cx="9703982" cy="2092881"/>
          </a:xfrm>
          <a:prstGeom prst="rect">
            <a:avLst/>
          </a:prstGeom>
        </p:spPr>
        <p:txBody>
          <a:bodyPr wrap="square">
            <a:spAutoFit/>
          </a:bodyPr>
          <a:lstStyle/>
          <a:p>
            <a:pPr fontAlgn="base"/>
            <a:r>
              <a:rPr lang="en-US" sz="1400" b="1" dirty="0">
                <a:solidFill>
                  <a:srgbClr val="242729"/>
                </a:solidFill>
                <a:latin typeface="inherit" charset="0"/>
              </a:rPr>
              <a:t>Logit</a:t>
            </a:r>
            <a:r>
              <a:rPr lang="en-US" sz="1400" dirty="0">
                <a:solidFill>
                  <a:srgbClr val="242729"/>
                </a:solidFill>
                <a:latin typeface="Arial" charset="0"/>
              </a:rPr>
              <a:t> is a function that maps probabilities [0, 1] to [-</a:t>
            </a:r>
            <a:r>
              <a:rPr lang="en-US" sz="1400" dirty="0" err="1">
                <a:solidFill>
                  <a:srgbClr val="242729"/>
                </a:solidFill>
                <a:latin typeface="Arial" charset="0"/>
              </a:rPr>
              <a:t>inf</a:t>
            </a:r>
            <a:r>
              <a:rPr lang="en-US" sz="1400" dirty="0">
                <a:solidFill>
                  <a:srgbClr val="242729"/>
                </a:solidFill>
                <a:latin typeface="Arial" charset="0"/>
              </a:rPr>
              <a:t>, +</a:t>
            </a:r>
            <a:r>
              <a:rPr lang="en-US" sz="1400" dirty="0" err="1">
                <a:solidFill>
                  <a:srgbClr val="242729"/>
                </a:solidFill>
                <a:latin typeface="Arial" charset="0"/>
              </a:rPr>
              <a:t>inf</a:t>
            </a:r>
            <a:r>
              <a:rPr lang="en-US" sz="1400" dirty="0">
                <a:solidFill>
                  <a:srgbClr val="242729"/>
                </a:solidFill>
                <a:latin typeface="Arial" charset="0"/>
              </a:rPr>
              <a:t>]. </a:t>
            </a:r>
            <a:endParaRPr lang="en-US" sz="1400" dirty="0" smtClean="0">
              <a:solidFill>
                <a:srgbClr val="242729"/>
              </a:solidFill>
              <a:latin typeface="Arial" charset="0"/>
            </a:endParaRPr>
          </a:p>
          <a:p>
            <a:pPr fontAlgn="base"/>
            <a:endParaRPr lang="en-US" sz="1400" dirty="0">
              <a:solidFill>
                <a:srgbClr val="242729"/>
              </a:solidFill>
              <a:latin typeface="Arial" charset="0"/>
            </a:endParaRPr>
          </a:p>
          <a:p>
            <a:pPr fontAlgn="base"/>
            <a:r>
              <a:rPr lang="en-US" sz="1400" b="1" dirty="0" err="1" smtClean="0">
                <a:solidFill>
                  <a:srgbClr val="242729"/>
                </a:solidFill>
                <a:latin typeface="inherit" charset="0"/>
              </a:rPr>
              <a:t>Softmax</a:t>
            </a:r>
            <a:r>
              <a:rPr lang="en-US" sz="1400" b="1" dirty="0" smtClean="0">
                <a:solidFill>
                  <a:srgbClr val="242729"/>
                </a:solidFill>
                <a:latin typeface="inherit" charset="0"/>
              </a:rPr>
              <a:t> (</a:t>
            </a:r>
            <a:r>
              <a:rPr lang="en-US" sz="1400" dirty="0"/>
              <a:t> </a:t>
            </a:r>
            <a:r>
              <a:rPr lang="en-US" sz="1400" b="1" dirty="0"/>
              <a:t>normalized exponential function</a:t>
            </a:r>
            <a:r>
              <a:rPr lang="en-US" sz="1400" b="1" dirty="0" smtClean="0">
                <a:solidFill>
                  <a:srgbClr val="242729"/>
                </a:solidFill>
                <a:latin typeface="inherit" charset="0"/>
              </a:rPr>
              <a:t>)</a:t>
            </a:r>
            <a:r>
              <a:rPr lang="en-US" sz="1400" dirty="0">
                <a:solidFill>
                  <a:srgbClr val="242729"/>
                </a:solidFill>
                <a:latin typeface="Arial" charset="0"/>
              </a:rPr>
              <a:t> is a function that maps [-</a:t>
            </a:r>
            <a:r>
              <a:rPr lang="en-US" sz="1400" dirty="0" err="1">
                <a:solidFill>
                  <a:srgbClr val="242729"/>
                </a:solidFill>
                <a:latin typeface="Arial" charset="0"/>
              </a:rPr>
              <a:t>inf</a:t>
            </a:r>
            <a:r>
              <a:rPr lang="en-US" sz="1400" dirty="0">
                <a:solidFill>
                  <a:srgbClr val="242729"/>
                </a:solidFill>
                <a:latin typeface="Arial" charset="0"/>
              </a:rPr>
              <a:t>, +</a:t>
            </a:r>
            <a:r>
              <a:rPr lang="en-US" sz="1400" dirty="0" err="1">
                <a:solidFill>
                  <a:srgbClr val="242729"/>
                </a:solidFill>
                <a:latin typeface="Arial" charset="0"/>
              </a:rPr>
              <a:t>inf</a:t>
            </a:r>
            <a:r>
              <a:rPr lang="en-US" sz="1400" dirty="0">
                <a:solidFill>
                  <a:srgbClr val="242729"/>
                </a:solidFill>
                <a:latin typeface="Arial" charset="0"/>
              </a:rPr>
              <a:t>] to [0, 1] similar as Sigmoid. But </a:t>
            </a:r>
            <a:r>
              <a:rPr lang="en-US" sz="1400" dirty="0" err="1">
                <a:solidFill>
                  <a:srgbClr val="242729"/>
                </a:solidFill>
                <a:latin typeface="Arial" charset="0"/>
              </a:rPr>
              <a:t>Softmax</a:t>
            </a:r>
            <a:r>
              <a:rPr lang="en-US" sz="1400" dirty="0">
                <a:solidFill>
                  <a:srgbClr val="242729"/>
                </a:solidFill>
                <a:latin typeface="Arial" charset="0"/>
              </a:rPr>
              <a:t> also normalizes the sum of the values(output vector) to be 1</a:t>
            </a:r>
            <a:r>
              <a:rPr lang="en-US" sz="1400" dirty="0" smtClean="0">
                <a:solidFill>
                  <a:srgbClr val="242729"/>
                </a:solidFill>
                <a:latin typeface="Arial" charset="0"/>
              </a:rPr>
              <a:t>.</a:t>
            </a:r>
          </a:p>
          <a:p>
            <a:pPr fontAlgn="base"/>
            <a:endParaRPr lang="en-US" sz="1400" dirty="0">
              <a:solidFill>
                <a:srgbClr val="242729"/>
              </a:solidFill>
              <a:latin typeface="Arial" charset="0"/>
            </a:endParaRPr>
          </a:p>
          <a:p>
            <a:pPr fontAlgn="base"/>
            <a:r>
              <a:rPr lang="en-US" sz="1400" b="1" dirty="0">
                <a:solidFill>
                  <a:srgbClr val="242729"/>
                </a:solidFill>
                <a:latin typeface="inherit" charset="0"/>
              </a:rPr>
              <a:t>Tensorflow "with logit"</a:t>
            </a:r>
            <a:r>
              <a:rPr lang="en-US" sz="1400" dirty="0">
                <a:solidFill>
                  <a:srgbClr val="242729"/>
                </a:solidFill>
                <a:latin typeface="Arial" charset="0"/>
              </a:rPr>
              <a:t>: It means that you are applying a </a:t>
            </a:r>
            <a:r>
              <a:rPr lang="en-US" sz="1400" dirty="0" err="1">
                <a:solidFill>
                  <a:srgbClr val="242729"/>
                </a:solidFill>
                <a:latin typeface="Arial" charset="0"/>
              </a:rPr>
              <a:t>softmax</a:t>
            </a:r>
            <a:r>
              <a:rPr lang="en-US" sz="1400" dirty="0">
                <a:solidFill>
                  <a:srgbClr val="242729"/>
                </a:solidFill>
                <a:latin typeface="Arial" charset="0"/>
              </a:rPr>
              <a:t> function to logit numbers to normalize it. The </a:t>
            </a:r>
            <a:r>
              <a:rPr lang="en-US" sz="1400" dirty="0" err="1">
                <a:solidFill>
                  <a:srgbClr val="242729"/>
                </a:solidFill>
                <a:latin typeface="Arial" charset="0"/>
              </a:rPr>
              <a:t>input_vector</a:t>
            </a:r>
            <a:r>
              <a:rPr lang="en-US" sz="1400" dirty="0">
                <a:solidFill>
                  <a:srgbClr val="242729"/>
                </a:solidFill>
                <a:latin typeface="Arial" charset="0"/>
              </a:rPr>
              <a:t>/logit is not normalized and can scale from [-</a:t>
            </a:r>
            <a:r>
              <a:rPr lang="en-US" sz="1400" dirty="0" err="1">
                <a:solidFill>
                  <a:srgbClr val="242729"/>
                </a:solidFill>
                <a:latin typeface="Arial" charset="0"/>
              </a:rPr>
              <a:t>inf</a:t>
            </a:r>
            <a:r>
              <a:rPr lang="en-US" sz="1400" dirty="0">
                <a:solidFill>
                  <a:srgbClr val="242729"/>
                </a:solidFill>
                <a:latin typeface="Arial" charset="0"/>
              </a:rPr>
              <a:t>, </a:t>
            </a:r>
            <a:r>
              <a:rPr lang="en-US" sz="1400" dirty="0" err="1">
                <a:solidFill>
                  <a:srgbClr val="242729"/>
                </a:solidFill>
                <a:latin typeface="Arial" charset="0"/>
              </a:rPr>
              <a:t>inf</a:t>
            </a:r>
            <a:r>
              <a:rPr lang="en-US" sz="1400" dirty="0">
                <a:solidFill>
                  <a:srgbClr val="242729"/>
                </a:solidFill>
                <a:latin typeface="Arial" charset="0"/>
              </a:rPr>
              <a:t>]. </a:t>
            </a:r>
          </a:p>
          <a:p>
            <a:pPr fontAlgn="base"/>
            <a:r>
              <a:rPr lang="en-US" sz="1400" dirty="0">
                <a:solidFill>
                  <a:srgbClr val="242729"/>
                </a:solidFill>
                <a:latin typeface="Arial" charset="0"/>
              </a:rPr>
              <a:t>This normalization is used for multiclass classification problems. And for </a:t>
            </a:r>
            <a:r>
              <a:rPr lang="en-US" sz="1400" dirty="0" err="1">
                <a:solidFill>
                  <a:srgbClr val="242729"/>
                </a:solidFill>
                <a:latin typeface="Arial" charset="0"/>
              </a:rPr>
              <a:t>multilabel</a:t>
            </a:r>
            <a:r>
              <a:rPr lang="en-US" sz="1400" dirty="0">
                <a:solidFill>
                  <a:srgbClr val="242729"/>
                </a:solidFill>
                <a:latin typeface="Arial" charset="0"/>
              </a:rPr>
              <a:t> classification problems sigmoid normalization is used i.e. </a:t>
            </a:r>
            <a:r>
              <a:rPr lang="en-US" sz="1400" dirty="0" err="1">
                <a:solidFill>
                  <a:srgbClr val="242729"/>
                </a:solidFill>
                <a:latin typeface="Arial" charset="0"/>
              </a:rPr>
              <a:t>tf.nn.sigmoid_cross_entropy_with_logits</a:t>
            </a:r>
            <a:endParaRPr lang="en-US" sz="1400" b="0" i="0" dirty="0">
              <a:solidFill>
                <a:srgbClr val="242729"/>
              </a:solidFill>
              <a:effectLst/>
              <a:latin typeface="Arial"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1426" y="715630"/>
            <a:ext cx="3619500" cy="698500"/>
          </a:xfrm>
          <a:prstGeom prst="rect">
            <a:avLst/>
          </a:prstGeom>
        </p:spPr>
      </p:pic>
    </p:spTree>
    <p:extLst>
      <p:ext uri="{BB962C8B-B14F-4D97-AF65-F5344CB8AC3E}">
        <p14:creationId xmlns:p14="http://schemas.microsoft.com/office/powerpoint/2010/main" val="251553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Dataset</a:t>
            </a:r>
            <a:r>
              <a:rPr lang="zh-CN" altLang="en-US" dirty="0"/>
              <a:t> </a:t>
            </a:r>
            <a:r>
              <a:rPr lang="en-US" altLang="zh-CN" dirty="0"/>
              <a:t>and</a:t>
            </a:r>
            <a:r>
              <a:rPr lang="zh-CN" altLang="en-US" dirty="0"/>
              <a:t> </a:t>
            </a:r>
            <a:r>
              <a:rPr lang="en-US" altLang="zh-CN" dirty="0"/>
              <a:t>Implementation</a:t>
            </a:r>
            <a:endParaRPr lang="en-US" dirty="0"/>
          </a:p>
        </p:txBody>
      </p:sp>
      <p:sp>
        <p:nvSpPr>
          <p:cNvPr id="11" name="Content Placeholder 2"/>
          <p:cNvSpPr>
            <a:spLocks noGrp="1"/>
          </p:cNvSpPr>
          <p:nvPr>
            <p:ph idx="1"/>
          </p:nvPr>
        </p:nvSpPr>
        <p:spPr>
          <a:xfrm>
            <a:off x="1651000" y="1333500"/>
            <a:ext cx="6858000" cy="3771636"/>
          </a:xfrm>
        </p:spPr>
        <p:txBody>
          <a:bodyPr>
            <a:normAutofit/>
          </a:bodyPr>
          <a:lstStyle/>
          <a:p>
            <a:pPr marL="0" lvl="1" indent="0">
              <a:lnSpc>
                <a:spcPct val="100000"/>
              </a:lnSpc>
              <a:spcBef>
                <a:spcPts val="0"/>
              </a:spcBef>
              <a:buNone/>
              <a:defRPr/>
            </a:pPr>
            <a:r>
              <a:rPr lang="en-US" altLang="zh-CN" sz="1667" dirty="0"/>
              <a:t>The</a:t>
            </a:r>
            <a:r>
              <a:rPr lang="zh-CN" altLang="en-US" sz="1667" dirty="0"/>
              <a:t> </a:t>
            </a:r>
            <a:r>
              <a:rPr lang="en-US" altLang="zh-CN" sz="1667" dirty="0"/>
              <a:t>following</a:t>
            </a:r>
            <a:r>
              <a:rPr lang="zh-CN" altLang="en-US" sz="1667" dirty="0"/>
              <a:t> </a:t>
            </a:r>
            <a:r>
              <a:rPr lang="en-US" altLang="zh-CN" sz="1667" dirty="0"/>
              <a:t>is</a:t>
            </a:r>
            <a:r>
              <a:rPr lang="zh-CN" altLang="en-US" sz="1667" dirty="0"/>
              <a:t> </a:t>
            </a:r>
            <a:r>
              <a:rPr lang="en-US" altLang="zh-CN" sz="1667" dirty="0"/>
              <a:t>a</a:t>
            </a:r>
            <a:r>
              <a:rPr lang="zh-CN" altLang="en-US" sz="1667" dirty="0"/>
              <a:t> </a:t>
            </a:r>
            <a:r>
              <a:rPr lang="en-US" altLang="zh-CN" sz="1667" dirty="0"/>
              <a:t>description</a:t>
            </a:r>
            <a:r>
              <a:rPr lang="zh-CN" altLang="en-US" sz="1667" dirty="0"/>
              <a:t> </a:t>
            </a:r>
            <a:r>
              <a:rPr lang="en-US" altLang="zh-CN" sz="1667" dirty="0"/>
              <a:t>of</a:t>
            </a:r>
            <a:r>
              <a:rPr lang="zh-CN" altLang="en-US" sz="1667" dirty="0"/>
              <a:t> </a:t>
            </a:r>
            <a:r>
              <a:rPr lang="en-US" altLang="zh-CN" sz="1667" dirty="0"/>
              <a:t>the</a:t>
            </a:r>
            <a:r>
              <a:rPr lang="zh-CN" altLang="en-US" sz="1667" dirty="0"/>
              <a:t> </a:t>
            </a:r>
            <a:r>
              <a:rPr lang="en-US" altLang="zh-CN" sz="1667" dirty="0"/>
              <a:t>data</a:t>
            </a:r>
            <a:r>
              <a:rPr lang="zh-CN" altLang="en-US" sz="1667" dirty="0"/>
              <a:t> </a:t>
            </a:r>
            <a:r>
              <a:rPr lang="en-US" altLang="zh-CN" sz="1667" dirty="0"/>
              <a:t>resources</a:t>
            </a:r>
            <a:r>
              <a:rPr lang="zh-CN" altLang="en-US" sz="1667" dirty="0"/>
              <a:t> </a:t>
            </a:r>
            <a:r>
              <a:rPr lang="en-US" altLang="zh-CN" sz="1667" dirty="0"/>
              <a:t>in</a:t>
            </a:r>
            <a:r>
              <a:rPr lang="zh-CN" altLang="en-US" sz="1667" dirty="0"/>
              <a:t> </a:t>
            </a:r>
            <a:r>
              <a:rPr lang="en-US" altLang="zh-CN" sz="1667" dirty="0"/>
              <a:t>our</a:t>
            </a:r>
            <a:r>
              <a:rPr lang="zh-CN" altLang="en-US" sz="1667" dirty="0"/>
              <a:t> </a:t>
            </a:r>
            <a:r>
              <a:rPr lang="en-US" altLang="zh-CN" sz="1667" dirty="0"/>
              <a:t>paper:</a:t>
            </a:r>
            <a:r>
              <a:rPr lang="zh-CN" altLang="en-US" sz="1667" dirty="0"/>
              <a:t> </a:t>
            </a:r>
            <a:endParaRPr lang="en-US" altLang="zh-CN"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marL="0" lvl="1" indent="0">
              <a:lnSpc>
                <a:spcPct val="100000"/>
              </a:lnSpc>
              <a:spcBef>
                <a:spcPts val="0"/>
              </a:spcBef>
              <a:buNone/>
              <a:defRPr/>
            </a:pPr>
            <a:endParaRPr lang="en-US" sz="1667" dirty="0"/>
          </a:p>
          <a:p>
            <a:pPr>
              <a:buFont typeface="Arial" charset="0"/>
              <a:buChar char="•"/>
            </a:pPr>
            <a:r>
              <a:rPr lang="en-US" sz="1667" dirty="0"/>
              <a:t>Data points generated per user is quite large. </a:t>
            </a:r>
          </a:p>
          <a:p>
            <a:pPr>
              <a:buFont typeface="Arial" charset="0"/>
              <a:buChar char="•"/>
            </a:pPr>
            <a:r>
              <a:rPr lang="en-US" sz="1667" dirty="0"/>
              <a:t>Live events occurred for each of these courses around day 10.</a:t>
            </a:r>
          </a:p>
          <a:p>
            <a:pPr marL="0" lvl="1" indent="0">
              <a:lnSpc>
                <a:spcPct val="100000"/>
              </a:lnSpc>
              <a:spcBef>
                <a:spcPts val="0"/>
              </a:spcBef>
              <a:buNone/>
              <a:defRPr/>
            </a:pPr>
            <a:endParaRPr lang="en-US" sz="1667"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8</a:t>
            </a:fld>
            <a:endParaRPr lang="en-US" dirty="0"/>
          </a:p>
        </p:txBody>
      </p:sp>
      <p:graphicFrame>
        <p:nvGraphicFramePr>
          <p:cNvPr id="6" name="Table 5"/>
          <p:cNvGraphicFramePr>
            <a:graphicFrameLocks noGrp="1"/>
          </p:cNvGraphicFramePr>
          <p:nvPr>
            <p:extLst/>
          </p:nvPr>
        </p:nvGraphicFramePr>
        <p:xfrm>
          <a:off x="1270000" y="2282034"/>
          <a:ext cx="7589674" cy="1239447"/>
        </p:xfrm>
        <a:graphic>
          <a:graphicData uri="http://schemas.openxmlformats.org/drawingml/2006/table">
            <a:tbl>
              <a:tblPr bandRow="1">
                <a:tableStyleId>{5C22544A-7EE6-4342-B048-85BDC9FD1C3A}</a:tableStyleId>
              </a:tblPr>
              <a:tblGrid>
                <a:gridCol w="2492269"/>
                <a:gridCol w="397140"/>
                <a:gridCol w="560018"/>
                <a:gridCol w="597285"/>
                <a:gridCol w="835925"/>
                <a:gridCol w="547608"/>
                <a:gridCol w="472725"/>
                <a:gridCol w="1088020"/>
                <a:gridCol w="598684"/>
              </a:tblGrid>
              <a:tr h="309033">
                <a:tc gridSpan="2">
                  <a:txBody>
                    <a:bodyPr/>
                    <a:lstStyle/>
                    <a:p>
                      <a:r>
                        <a:rPr lang="en-US" altLang="zh-CN" sz="1300" dirty="0" smtClean="0">
                          <a:latin typeface="Calibri" charset="0"/>
                          <a:ea typeface="Calibri" charset="0"/>
                          <a:cs typeface="Calibri" charset="0"/>
                        </a:rPr>
                        <a:t>Course</a:t>
                      </a:r>
                      <a:r>
                        <a:rPr lang="zh-CN" altLang="en-US" sz="1300" dirty="0" smtClean="0">
                          <a:latin typeface="Calibri" charset="0"/>
                          <a:ea typeface="Calibri" charset="0"/>
                          <a:cs typeface="Calibri" charset="0"/>
                        </a:rPr>
                        <a:t> </a:t>
                      </a:r>
                      <a:r>
                        <a:rPr lang="en-US" altLang="zh-CN" sz="1300" dirty="0" smtClean="0">
                          <a:latin typeface="Calibri" charset="0"/>
                          <a:ea typeface="Calibri" charset="0"/>
                          <a:cs typeface="Calibri" charset="0"/>
                        </a:rPr>
                        <a:t>Name</a:t>
                      </a:r>
                      <a:endParaRPr lang="en-US" sz="1300" dirty="0">
                        <a:latin typeface="Calibri" charset="0"/>
                        <a:ea typeface="Calibri" charset="0"/>
                        <a:cs typeface="Calibri" charset="0"/>
                      </a:endParaRPr>
                    </a:p>
                  </a:txBody>
                  <a:tcPr marL="76200" marR="76200" marT="38100" marB="38100"/>
                </a:tc>
                <a:tc hMerge="1">
                  <a:txBody>
                    <a:bodyPr/>
                    <a:lstStyle/>
                    <a:p>
                      <a:endParaRPr lang="en-US" dirty="0"/>
                    </a:p>
                  </a:txBody>
                  <a:tcPr/>
                </a:tc>
                <a:tc>
                  <a:txBody>
                    <a:bodyPr/>
                    <a:lstStyle/>
                    <a:p>
                      <a:r>
                        <a:rPr lang="en-US" altLang="zh-CN" sz="1300" dirty="0" smtClean="0">
                          <a:latin typeface="Calibri" charset="0"/>
                          <a:ea typeface="Calibri" charset="0"/>
                          <a:cs typeface="Calibri" charset="0"/>
                        </a:rPr>
                        <a:t>Days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Units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Enrolled</a:t>
                      </a:r>
                      <a:endParaRPr lang="en-US" sz="1300" dirty="0">
                        <a:latin typeface="Calibri" charset="0"/>
                        <a:ea typeface="Calibri" charset="0"/>
                        <a:cs typeface="Calibri" charset="0"/>
                      </a:endParaRPr>
                    </a:p>
                  </a:txBody>
                  <a:tcPr marL="76200" marR="76200" marT="38100" marB="38100"/>
                </a:tc>
                <a:tc>
                  <a:txBody>
                    <a:bodyPr/>
                    <a:lstStyle/>
                    <a:p>
                      <a:r>
                        <a:rPr lang="en-US" sz="1300" dirty="0" smtClean="0">
                          <a:latin typeface="Calibri" charset="0"/>
                          <a:ea typeface="Calibri" charset="0"/>
                          <a:cs typeface="Calibri" charset="0"/>
                        </a:rPr>
                        <a:t>Pass</a:t>
                      </a:r>
                      <a:endParaRPr lang="en-US" sz="1300" dirty="0">
                        <a:latin typeface="Calibri" charset="0"/>
                        <a:ea typeface="Calibri" charset="0"/>
                        <a:cs typeface="Calibri" charset="0"/>
                      </a:endParaRPr>
                    </a:p>
                  </a:txBody>
                  <a:tcPr marL="76200" marR="76200" marT="38100" marB="38100"/>
                </a:tc>
                <a:tc>
                  <a:txBody>
                    <a:bodyPr/>
                    <a:lstStyle/>
                    <a:p>
                      <a:r>
                        <a:rPr lang="en-US" sz="1300" dirty="0" smtClean="0">
                          <a:latin typeface="Calibri" charset="0"/>
                          <a:ea typeface="Calibri" charset="0"/>
                          <a:cs typeface="Calibri" charset="0"/>
                        </a:rPr>
                        <a:t>Fail</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Clickstream</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Posts</a:t>
                      </a:r>
                      <a:endParaRPr lang="en-US" sz="1300" dirty="0">
                        <a:latin typeface="Calibri" charset="0"/>
                        <a:ea typeface="Calibri" charset="0"/>
                        <a:cs typeface="Calibri" charset="0"/>
                      </a:endParaRPr>
                    </a:p>
                  </a:txBody>
                  <a:tcPr marL="76200" marR="76200" marT="38100" marB="38100"/>
                </a:tc>
              </a:tr>
              <a:tr h="310138">
                <a:tc>
                  <a:txBody>
                    <a:bodyPr/>
                    <a:lstStyle/>
                    <a:p>
                      <a:r>
                        <a:rPr lang="en-US" sz="1500" kern="1200" dirty="0" smtClean="0">
                          <a:solidFill>
                            <a:schemeClr val="dk1"/>
                          </a:solidFill>
                          <a:effectLst/>
                          <a:latin typeface="Calibri" charset="0"/>
                          <a:ea typeface="Calibri" charset="0"/>
                          <a:cs typeface="Calibri" charset="0"/>
                        </a:rPr>
                        <a:t>Vanquishing Toxic Employees </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VE</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14</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79</a:t>
                      </a:r>
                      <a:endParaRPr lang="en-US" sz="1300" dirty="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300" dirty="0" smtClean="0">
                          <a:latin typeface="Calibri" charset="0"/>
                          <a:ea typeface="Calibri" charset="0"/>
                          <a:cs typeface="Calibri" charset="0"/>
                        </a:rPr>
                        <a:t>15</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300" dirty="0" smtClean="0">
                          <a:latin typeface="Calibri" charset="0"/>
                          <a:ea typeface="Calibri" charset="0"/>
                          <a:cs typeface="Calibri" charset="0"/>
                        </a:rPr>
                        <a:t>64</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500" kern="1200" dirty="0" smtClean="0">
                          <a:solidFill>
                            <a:schemeClr val="dk1"/>
                          </a:solidFill>
                          <a:effectLst/>
                          <a:latin typeface="Calibri" charset="0"/>
                          <a:ea typeface="Calibri" charset="0"/>
                          <a:cs typeface="Calibri" charset="0"/>
                        </a:rPr>
                        <a:t>20,126 </a:t>
                      </a:r>
                      <a:endParaRPr lang="tr-TR"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73</a:t>
                      </a:r>
                      <a:endParaRPr lang="en-US" sz="1300" dirty="0">
                        <a:latin typeface="Calibri" charset="0"/>
                        <a:ea typeface="Calibri" charset="0"/>
                        <a:cs typeface="Calibri" charset="0"/>
                      </a:endParaRPr>
                    </a:p>
                  </a:txBody>
                  <a:tcPr marL="76200" marR="76200" marT="38100" marB="38100"/>
                </a:tc>
              </a:tr>
              <a:tr h="3101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solidFill>
                            <a:schemeClr val="dk1"/>
                          </a:solidFill>
                          <a:effectLst/>
                          <a:latin typeface="Calibri" charset="0"/>
                          <a:ea typeface="Calibri" charset="0"/>
                          <a:cs typeface="Calibri" charset="0"/>
                        </a:rPr>
                        <a:t>Effective Communication Skill</a:t>
                      </a:r>
                      <a:endParaRPr lang="en-US"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ES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14</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94</a:t>
                      </a:r>
                      <a:endParaRPr lang="en-US" sz="1300" dirty="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300" dirty="0" smtClean="0">
                          <a:latin typeface="Calibri" charset="0"/>
                          <a:ea typeface="Calibri" charset="0"/>
                          <a:cs typeface="Calibri" charset="0"/>
                        </a:rPr>
                        <a:t>45</a:t>
                      </a:r>
                      <a:endParaRPr lang="uk-UA" sz="1300" dirty="0" smtClean="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300" dirty="0" smtClean="0">
                          <a:latin typeface="Calibri" charset="0"/>
                          <a:ea typeface="Calibri" charset="0"/>
                          <a:cs typeface="Calibri" charset="0"/>
                        </a:rPr>
                        <a:t>49</a:t>
                      </a:r>
                      <a:endParaRPr lang="uk-UA" sz="1300" dirty="0" smtClean="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uk-UA" sz="1500" kern="1200" dirty="0" smtClean="0">
                          <a:solidFill>
                            <a:schemeClr val="dk1"/>
                          </a:solidFill>
                          <a:effectLst/>
                          <a:latin typeface="Calibri" charset="0"/>
                          <a:ea typeface="Calibri" charset="0"/>
                          <a:cs typeface="Calibri" charset="0"/>
                        </a:rPr>
                        <a:t>45,380 </a:t>
                      </a:r>
                      <a:endParaRPr lang="uk-UA"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104</a:t>
                      </a:r>
                      <a:endParaRPr lang="en-US" sz="1300" dirty="0">
                        <a:latin typeface="Calibri" charset="0"/>
                        <a:ea typeface="Calibri" charset="0"/>
                        <a:cs typeface="Calibri" charset="0"/>
                      </a:endParaRPr>
                    </a:p>
                  </a:txBody>
                  <a:tcPr marL="76200" marR="76200" marT="38100" marB="38100"/>
                </a:tc>
              </a:tr>
              <a:tr h="31013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solidFill>
                            <a:schemeClr val="dk1"/>
                          </a:solidFill>
                          <a:effectLst/>
                          <a:latin typeface="Calibri" charset="0"/>
                          <a:ea typeface="Calibri" charset="0"/>
                          <a:cs typeface="Calibri" charset="0"/>
                        </a:rPr>
                        <a:t>Developing Leadership Styles </a:t>
                      </a:r>
                      <a:endParaRPr lang="en-US"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LS</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14</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a:t>
                      </a:r>
                      <a:endParaRPr lang="en-US" sz="1300" dirty="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96</a:t>
                      </a:r>
                      <a:endParaRPr lang="en-US" sz="1300" dirty="0">
                        <a:latin typeface="Calibri" charset="0"/>
                        <a:ea typeface="Calibri" charset="0"/>
                        <a:cs typeface="Calibri" charset="0"/>
                      </a:endParaRP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sz="1300" dirty="0" smtClean="0">
                          <a:latin typeface="Calibri" charset="0"/>
                          <a:ea typeface="Calibri" charset="0"/>
                          <a:cs typeface="Calibri" charset="0"/>
                        </a:rPr>
                        <a:t>44</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sz="1300" dirty="0" smtClean="0">
                          <a:latin typeface="Calibri" charset="0"/>
                          <a:ea typeface="Calibri" charset="0"/>
                          <a:cs typeface="Calibri" charset="0"/>
                        </a:rPr>
                        <a:t>52</a:t>
                      </a:r>
                    </a:p>
                  </a:txBody>
                  <a:tcPr marL="76200" marR="76200" marT="38100" marB="3810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sz="1500" kern="1200" dirty="0" smtClean="0">
                          <a:solidFill>
                            <a:schemeClr val="dk1"/>
                          </a:solidFill>
                          <a:effectLst/>
                          <a:latin typeface="Calibri" charset="0"/>
                          <a:ea typeface="Calibri" charset="0"/>
                          <a:cs typeface="Calibri" charset="0"/>
                        </a:rPr>
                        <a:t>48,449 </a:t>
                      </a:r>
                      <a:endParaRPr lang="is-IS" sz="1300" dirty="0" smtClean="0">
                        <a:latin typeface="Calibri" charset="0"/>
                        <a:ea typeface="Calibri" charset="0"/>
                        <a:cs typeface="Calibri" charset="0"/>
                      </a:endParaRPr>
                    </a:p>
                  </a:txBody>
                  <a:tcPr marL="76200" marR="76200" marT="38100" marB="38100"/>
                </a:tc>
                <a:tc>
                  <a:txBody>
                    <a:bodyPr/>
                    <a:lstStyle/>
                    <a:p>
                      <a:r>
                        <a:rPr lang="en-US" altLang="zh-CN" sz="1300" dirty="0" smtClean="0">
                          <a:latin typeface="Calibri" charset="0"/>
                          <a:ea typeface="Calibri" charset="0"/>
                          <a:cs typeface="Calibri" charset="0"/>
                        </a:rPr>
                        <a:t>116</a:t>
                      </a:r>
                      <a:endParaRPr lang="en-US" sz="1300" dirty="0">
                        <a:latin typeface="Calibri" charset="0"/>
                        <a:ea typeface="Calibri" charset="0"/>
                        <a:cs typeface="Calibri" charset="0"/>
                      </a:endParaRPr>
                    </a:p>
                  </a:txBody>
                  <a:tcPr marL="76200" marR="76200" marT="38100" marB="38100"/>
                </a:tc>
              </a:tr>
            </a:tbl>
          </a:graphicData>
        </a:graphic>
      </p:graphicFrame>
      <p:sp>
        <p:nvSpPr>
          <p:cNvPr id="8" name="Content Placeholder 15"/>
          <p:cNvSpPr txBox="1">
            <a:spLocks/>
          </p:cNvSpPr>
          <p:nvPr/>
        </p:nvSpPr>
        <p:spPr>
          <a:xfrm>
            <a:off x="1651000" y="1352650"/>
            <a:ext cx="6858000" cy="3771636"/>
          </a:xfrm>
          <a:prstGeom prst="rect">
            <a:avLst/>
          </a:prstGeom>
        </p:spPr>
        <p:txBody>
          <a:bodyPr vert="horz" lIns="76200" tIns="38100" rIns="76200" bIns="38100" numCol="1" rtlCol="0">
            <a:normAutofit/>
          </a:bodyPr>
          <a:lstStyle>
            <a:lvl1pPr marL="342900" indent="-342900" algn="l" defTabSz="457200" rtl="0" eaLnBrk="1" latinLnBrk="0" hangingPunct="1">
              <a:spcBef>
                <a:spcPct val="20000"/>
              </a:spcBef>
              <a:buClr>
                <a:srgbClr val="1C4C9B"/>
              </a:buClr>
              <a:buFont typeface="Arial"/>
              <a:buChar char="•"/>
              <a:defRPr sz="2400" kern="120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Font typeface="Arial"/>
              <a:buChar char="–"/>
              <a:defRPr sz="1800" kern="1200">
                <a:solidFill>
                  <a:schemeClr val="tx1">
                    <a:lumMod val="75000"/>
                    <a:lumOff val="25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2000" dirty="0"/>
          </a:p>
        </p:txBody>
      </p:sp>
    </p:spTree>
    <p:extLst>
      <p:ext uri="{BB962C8B-B14F-4D97-AF65-F5344CB8AC3E}">
        <p14:creationId xmlns:p14="http://schemas.microsoft.com/office/powerpoint/2010/main" val="149162817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8700" y="291141"/>
            <a:ext cx="6561348" cy="369332"/>
          </a:xfrm>
          <a:prstGeom prst="rect">
            <a:avLst/>
          </a:prstGeom>
        </p:spPr>
        <p:txBody>
          <a:bodyPr wrap="none">
            <a:spAutoFit/>
          </a:bodyPr>
          <a:lstStyle/>
          <a:p>
            <a:r>
              <a:rPr lang="en-US" b="1" dirty="0" err="1">
                <a:solidFill>
                  <a:srgbClr val="242729"/>
                </a:solidFill>
                <a:latin typeface="inherit" charset="0"/>
              </a:rPr>
              <a:t>Softmax</a:t>
            </a:r>
            <a:r>
              <a:rPr lang="en-US" b="1" dirty="0">
                <a:solidFill>
                  <a:srgbClr val="242729"/>
                </a:solidFill>
                <a:latin typeface="inherit" charset="0"/>
              </a:rPr>
              <a:t> (</a:t>
            </a:r>
            <a:r>
              <a:rPr lang="en-US" dirty="0"/>
              <a:t> </a:t>
            </a:r>
            <a:r>
              <a:rPr lang="en-US" b="1" dirty="0"/>
              <a:t>normalized exponential function</a:t>
            </a:r>
            <a:r>
              <a:rPr lang="en-US" b="1" dirty="0" smtClean="0">
                <a:solidFill>
                  <a:srgbClr val="242729"/>
                </a:solidFill>
                <a:latin typeface="inherit" charset="0"/>
              </a:rPr>
              <a:t>)  vs. Sigmoid function</a:t>
            </a:r>
            <a:r>
              <a:rPr lang="en-US" dirty="0">
                <a:solidFill>
                  <a:srgbClr val="242729"/>
                </a:solidFill>
                <a:latin typeface="Arial" charset="0"/>
              </a:rPr>
              <a:t> </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4301" y="1668281"/>
            <a:ext cx="2051493" cy="658504"/>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3477" y="389860"/>
            <a:ext cx="2445193" cy="90592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5337" y="1445083"/>
            <a:ext cx="3263900" cy="1104900"/>
          </a:xfrm>
          <a:prstGeom prst="rect">
            <a:avLst/>
          </a:prstGeom>
        </p:spPr>
      </p:pic>
    </p:spTree>
    <p:extLst>
      <p:ext uri="{BB962C8B-B14F-4D97-AF65-F5344CB8AC3E}">
        <p14:creationId xmlns:p14="http://schemas.microsoft.com/office/powerpoint/2010/main" val="148162325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614" y="169235"/>
            <a:ext cx="7740965" cy="2967370"/>
          </a:xfrm>
          <a:prstGeom prst="rect">
            <a:avLst/>
          </a:prstGeom>
        </p:spPr>
      </p:pic>
      <p:sp>
        <p:nvSpPr>
          <p:cNvPr id="5" name="Oval 4"/>
          <p:cNvSpPr/>
          <p:nvPr/>
        </p:nvSpPr>
        <p:spPr>
          <a:xfrm>
            <a:off x="4497572" y="2711302"/>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4497572" y="269358"/>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32390" y="269358"/>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32390" y="2711302"/>
            <a:ext cx="329610" cy="3083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2991339"/>
            <a:ext cx="2338573" cy="750653"/>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6119" y="3061771"/>
            <a:ext cx="2736691" cy="666402"/>
          </a:xfrm>
          <a:prstGeom prst="rect">
            <a:avLst/>
          </a:prstGeom>
        </p:spPr>
      </p:pic>
    </p:spTree>
    <p:extLst>
      <p:ext uri="{BB962C8B-B14F-4D97-AF65-F5344CB8AC3E}">
        <p14:creationId xmlns:p14="http://schemas.microsoft.com/office/powerpoint/2010/main" val="66413148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2019" y="127590"/>
            <a:ext cx="1969963" cy="1200329"/>
          </a:xfrm>
          <a:prstGeom prst="rect">
            <a:avLst/>
          </a:prstGeom>
          <a:noFill/>
        </p:spPr>
        <p:txBody>
          <a:bodyPr wrap="none" rtlCol="0">
            <a:spAutoFit/>
          </a:bodyPr>
          <a:lstStyle/>
          <a:p>
            <a:r>
              <a:rPr lang="en-US" altLang="zh-CN" dirty="0" smtClean="0"/>
              <a:t>In </a:t>
            </a:r>
            <a:r>
              <a:rPr lang="en-US" altLang="zh-CN" dirty="0"/>
              <a:t>T</a:t>
            </a:r>
            <a:r>
              <a:rPr lang="en-US" altLang="zh-CN" dirty="0" smtClean="0"/>
              <a:t>ensorflow:  </a:t>
            </a:r>
          </a:p>
          <a:p>
            <a:endParaRPr lang="en-US" dirty="0"/>
          </a:p>
          <a:p>
            <a:r>
              <a:rPr lang="en-US" dirty="0" smtClean="0"/>
              <a:t>What is an epoch? </a:t>
            </a:r>
          </a:p>
          <a:p>
            <a:r>
              <a:rPr lang="en-US" dirty="0" smtClean="0"/>
              <a:t>What is a step? </a:t>
            </a:r>
            <a:endParaRPr lang="en-US" dirty="0"/>
          </a:p>
        </p:txBody>
      </p:sp>
      <p:sp>
        <p:nvSpPr>
          <p:cNvPr id="3" name="Rectangle 2"/>
          <p:cNvSpPr/>
          <p:nvPr/>
        </p:nvSpPr>
        <p:spPr>
          <a:xfrm>
            <a:off x="202019" y="1522860"/>
            <a:ext cx="8080744" cy="1754326"/>
          </a:xfrm>
          <a:prstGeom prst="rect">
            <a:avLst/>
          </a:prstGeom>
        </p:spPr>
        <p:txBody>
          <a:bodyPr wrap="square">
            <a:spAutoFit/>
          </a:bodyPr>
          <a:lstStyle/>
          <a:p>
            <a:pPr fontAlgn="base"/>
            <a:r>
              <a:rPr lang="en-US" dirty="0">
                <a:solidFill>
                  <a:srgbClr val="242729"/>
                </a:solidFill>
                <a:latin typeface="Arial" charset="0"/>
              </a:rPr>
              <a:t>A training step is one gradient update. In one step </a:t>
            </a:r>
            <a:r>
              <a:rPr lang="en-US" dirty="0" err="1">
                <a:solidFill>
                  <a:srgbClr val="242729"/>
                </a:solidFill>
                <a:latin typeface="Arial" charset="0"/>
              </a:rPr>
              <a:t>batch_size</a:t>
            </a:r>
            <a:r>
              <a:rPr lang="en-US" dirty="0">
                <a:solidFill>
                  <a:srgbClr val="242729"/>
                </a:solidFill>
                <a:latin typeface="Arial" charset="0"/>
              </a:rPr>
              <a:t> many examples are processed.</a:t>
            </a:r>
          </a:p>
          <a:p>
            <a:pPr fontAlgn="base"/>
            <a:r>
              <a:rPr lang="en-US" dirty="0">
                <a:solidFill>
                  <a:srgbClr val="242729"/>
                </a:solidFill>
                <a:latin typeface="Arial" charset="0"/>
              </a:rPr>
              <a:t>An epoch consists of one full cycle through the training data. This is usually many steps. </a:t>
            </a:r>
            <a:endParaRPr lang="en-US" dirty="0" smtClean="0">
              <a:solidFill>
                <a:srgbClr val="242729"/>
              </a:solidFill>
              <a:latin typeface="Arial" charset="0"/>
            </a:endParaRPr>
          </a:p>
          <a:p>
            <a:pPr fontAlgn="base"/>
            <a:r>
              <a:rPr lang="en-US" dirty="0" smtClean="0">
                <a:solidFill>
                  <a:srgbClr val="242729"/>
                </a:solidFill>
                <a:latin typeface="Arial" charset="0"/>
              </a:rPr>
              <a:t>As </a:t>
            </a:r>
            <a:r>
              <a:rPr lang="en-US" dirty="0">
                <a:solidFill>
                  <a:srgbClr val="242729"/>
                </a:solidFill>
                <a:latin typeface="Arial" charset="0"/>
              </a:rPr>
              <a:t>an example, if you have 2,000 images and use a batch size of </a:t>
            </a:r>
            <a:r>
              <a:rPr lang="en-US" dirty="0" smtClean="0">
                <a:solidFill>
                  <a:srgbClr val="242729"/>
                </a:solidFill>
                <a:latin typeface="Arial" charset="0"/>
              </a:rPr>
              <a:t>10, </a:t>
            </a:r>
            <a:r>
              <a:rPr lang="en-US" dirty="0">
                <a:solidFill>
                  <a:srgbClr val="242729"/>
                </a:solidFill>
                <a:latin typeface="Arial" charset="0"/>
              </a:rPr>
              <a:t>an epoch consists of 2,000 images / (10 images / step) = 200 steps.</a:t>
            </a:r>
            <a:endParaRPr lang="en-US" b="0" i="0" dirty="0">
              <a:solidFill>
                <a:srgbClr val="242729"/>
              </a:solidFill>
              <a:effectLst/>
              <a:latin typeface="Arial" charset="0"/>
            </a:endParaRPr>
          </a:p>
        </p:txBody>
      </p:sp>
      <p:sp>
        <p:nvSpPr>
          <p:cNvPr id="4" name="TextBox 3"/>
          <p:cNvSpPr txBox="1"/>
          <p:nvPr/>
        </p:nvSpPr>
        <p:spPr>
          <a:xfrm>
            <a:off x="277323" y="3468231"/>
            <a:ext cx="4800801" cy="369332"/>
          </a:xfrm>
          <a:prstGeom prst="rect">
            <a:avLst/>
          </a:prstGeom>
          <a:noFill/>
        </p:spPr>
        <p:txBody>
          <a:bodyPr wrap="none" rtlCol="0">
            <a:spAutoFit/>
          </a:bodyPr>
          <a:lstStyle/>
          <a:p>
            <a:r>
              <a:rPr lang="en-US" dirty="0" smtClean="0"/>
              <a:t>Gradient Descent vs. Stochastic Gradient Descent</a:t>
            </a:r>
            <a:endParaRPr lang="en-US" dirty="0"/>
          </a:p>
        </p:txBody>
      </p:sp>
      <p:sp>
        <p:nvSpPr>
          <p:cNvPr id="5" name="TextBox 4"/>
          <p:cNvSpPr txBox="1"/>
          <p:nvPr/>
        </p:nvSpPr>
        <p:spPr>
          <a:xfrm>
            <a:off x="3251687" y="4462797"/>
            <a:ext cx="1377237" cy="369332"/>
          </a:xfrm>
          <a:prstGeom prst="rect">
            <a:avLst/>
          </a:prstGeom>
          <a:noFill/>
        </p:spPr>
        <p:txBody>
          <a:bodyPr wrap="none" rtlCol="0">
            <a:spAutoFit/>
          </a:bodyPr>
          <a:lstStyle/>
          <a:p>
            <a:r>
              <a:rPr lang="en-US" dirty="0" smtClean="0"/>
              <a:t>Pros vs. cons</a:t>
            </a:r>
          </a:p>
        </p:txBody>
      </p:sp>
    </p:spTree>
    <p:extLst>
      <p:ext uri="{BB962C8B-B14F-4D97-AF65-F5344CB8AC3E}">
        <p14:creationId xmlns:p14="http://schemas.microsoft.com/office/powerpoint/2010/main" val="60967191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7590" y="827878"/>
            <a:ext cx="6854456" cy="3539430"/>
          </a:xfrm>
          <a:prstGeom prst="rect">
            <a:avLst/>
          </a:prstGeom>
        </p:spPr>
        <p:txBody>
          <a:bodyPr wrap="square">
            <a:spAutoFit/>
          </a:bodyPr>
          <a:lstStyle/>
          <a:p>
            <a:r>
              <a:rPr lang="en-US" sz="1400" b="1" dirty="0">
                <a:solidFill>
                  <a:srgbClr val="222222"/>
                </a:solidFill>
                <a:latin typeface="Helvetica" charset="0"/>
              </a:rPr>
              <a:t>Dense layer</a:t>
            </a:r>
            <a:r>
              <a:rPr lang="en-US" sz="1400" dirty="0">
                <a:solidFill>
                  <a:srgbClr val="222222"/>
                </a:solidFill>
                <a:latin typeface="Helvetica" charset="0"/>
              </a:rPr>
              <a:t>: A linear operation in which every input is connected to every output by a weight (so there are n_inputs * n_outputs weights - which can be a lot!). Generally followed by a non-linear activation </a:t>
            </a:r>
            <a:r>
              <a:rPr lang="en-US" sz="1400" dirty="0" smtClean="0">
                <a:solidFill>
                  <a:srgbClr val="222222"/>
                </a:solidFill>
                <a:latin typeface="Helvetica" charset="0"/>
              </a:rPr>
              <a:t>function</a:t>
            </a:r>
          </a:p>
          <a:p>
            <a:r>
              <a:rPr lang="en-US" sz="1400" dirty="0"/>
              <a:t/>
            </a:r>
            <a:br>
              <a:rPr lang="en-US" sz="1400" dirty="0"/>
            </a:br>
            <a:r>
              <a:rPr lang="en-US" sz="1400" b="1" dirty="0">
                <a:solidFill>
                  <a:srgbClr val="222222"/>
                </a:solidFill>
                <a:latin typeface="Helvetica" charset="0"/>
              </a:rPr>
              <a:t>Convolutional layer</a:t>
            </a:r>
            <a:r>
              <a:rPr lang="en-US" sz="1400" dirty="0">
                <a:solidFill>
                  <a:srgbClr val="222222"/>
                </a:solidFill>
                <a:latin typeface="Helvetica" charset="0"/>
              </a:rPr>
              <a:t>: A linear operation using a subset of the weights of a dense layer. Nearby inputs are connected to nearby outputs (specifically - a </a:t>
            </a:r>
            <a:r>
              <a:rPr lang="en-US" sz="1400" dirty="0">
                <a:solidFill>
                  <a:srgbClr val="0088CC"/>
                </a:solidFill>
                <a:latin typeface="Helvetica" charset="0"/>
                <a:hlinkClick r:id="rId2"/>
              </a:rPr>
              <a:t>convolution</a:t>
            </a:r>
            <a:r>
              <a:rPr lang="en-US" sz="1400" dirty="0">
                <a:solidFill>
                  <a:srgbClr val="919191"/>
                </a:solidFill>
                <a:latin typeface="Helvetica" charset="0"/>
                <a:hlinkClick r:id="rId2"/>
              </a:rPr>
              <a:t>173</a:t>
            </a:r>
            <a:r>
              <a:rPr lang="en-US" sz="1400" dirty="0">
                <a:solidFill>
                  <a:srgbClr val="222222"/>
                </a:solidFill>
                <a:latin typeface="Helvetica" charset="0"/>
              </a:rPr>
              <a:t> ). The weights for the convolutions at each location are shared. Due to the weight sharing, and the use of a subset of the weights of a dense layer, there’s far less weights than in a dense layer. Generally followed by a non-linear activation </a:t>
            </a:r>
            <a:r>
              <a:rPr lang="en-US" sz="1400" dirty="0" smtClean="0">
                <a:solidFill>
                  <a:srgbClr val="222222"/>
                </a:solidFill>
                <a:latin typeface="Helvetica" charset="0"/>
              </a:rPr>
              <a:t>function</a:t>
            </a:r>
          </a:p>
          <a:p>
            <a:r>
              <a:rPr lang="en-US" sz="1400" dirty="0"/>
              <a:t/>
            </a:r>
            <a:br>
              <a:rPr lang="en-US" sz="1400" dirty="0"/>
            </a:br>
            <a:r>
              <a:rPr lang="en-US" sz="1400" b="1" dirty="0">
                <a:solidFill>
                  <a:srgbClr val="222222"/>
                </a:solidFill>
                <a:latin typeface="Helvetica" charset="0"/>
              </a:rPr>
              <a:t>Pooling layer</a:t>
            </a:r>
            <a:r>
              <a:rPr lang="en-US" sz="1400" dirty="0">
                <a:solidFill>
                  <a:srgbClr val="222222"/>
                </a:solidFill>
                <a:latin typeface="Helvetica" charset="0"/>
              </a:rPr>
              <a:t>: Replace each patch in the input with a single output, which is the maximum (can also be average) of the input </a:t>
            </a:r>
            <a:r>
              <a:rPr lang="en-US" sz="1400" dirty="0" smtClean="0">
                <a:solidFill>
                  <a:srgbClr val="222222"/>
                </a:solidFill>
                <a:latin typeface="Helvetica" charset="0"/>
              </a:rPr>
              <a:t>patch</a:t>
            </a:r>
          </a:p>
          <a:p>
            <a:r>
              <a:rPr lang="en-US" sz="1400" dirty="0"/>
              <a:t/>
            </a:r>
            <a:br>
              <a:rPr lang="en-US" sz="1400" dirty="0"/>
            </a:br>
            <a:r>
              <a:rPr lang="en-US" sz="1400" b="1" dirty="0" smtClean="0">
                <a:solidFill>
                  <a:srgbClr val="222222"/>
                </a:solidFill>
                <a:latin typeface="Helvetica" charset="0"/>
              </a:rPr>
              <a:t>Normalization </a:t>
            </a:r>
            <a:r>
              <a:rPr lang="en-US" sz="1400" b="1" dirty="0">
                <a:solidFill>
                  <a:srgbClr val="222222"/>
                </a:solidFill>
                <a:latin typeface="Helvetica" charset="0"/>
              </a:rPr>
              <a:t>layer</a:t>
            </a:r>
            <a:r>
              <a:rPr lang="en-US" sz="1400" dirty="0">
                <a:solidFill>
                  <a:srgbClr val="222222"/>
                </a:solidFill>
                <a:latin typeface="Helvetica" charset="0"/>
              </a:rPr>
              <a:t>: Scale the input so that the output has near to a zero mean and unit standard deviation, to allow for faster and more resilient training</a:t>
            </a:r>
            <a:endParaRPr lang="en-US" sz="1400" dirty="0"/>
          </a:p>
        </p:txBody>
      </p:sp>
      <p:sp>
        <p:nvSpPr>
          <p:cNvPr id="3" name="TextBox 2"/>
          <p:cNvSpPr txBox="1"/>
          <p:nvPr/>
        </p:nvSpPr>
        <p:spPr>
          <a:xfrm>
            <a:off x="212651" y="106325"/>
            <a:ext cx="1215204" cy="369332"/>
          </a:xfrm>
          <a:prstGeom prst="rect">
            <a:avLst/>
          </a:prstGeom>
          <a:noFill/>
        </p:spPr>
        <p:txBody>
          <a:bodyPr wrap="none" rtlCol="0">
            <a:spAutoFit/>
          </a:bodyPr>
          <a:lstStyle/>
          <a:p>
            <a:r>
              <a:rPr lang="en-US" altLang="zh-CN" dirty="0" smtClean="0"/>
              <a:t>Tensorflow</a:t>
            </a:r>
            <a:endParaRPr lang="en-US" dirty="0"/>
          </a:p>
        </p:txBody>
      </p:sp>
    </p:spTree>
    <p:extLst>
      <p:ext uri="{BB962C8B-B14F-4D97-AF65-F5344CB8AC3E}">
        <p14:creationId xmlns:p14="http://schemas.microsoft.com/office/powerpoint/2010/main" val="62049549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51710" y="265182"/>
            <a:ext cx="8539127" cy="2585323"/>
          </a:xfrm>
          <a:prstGeom prst="rect">
            <a:avLst/>
          </a:prstGeom>
        </p:spPr>
        <p:txBody>
          <a:bodyPr wrap="square">
            <a:spAutoFit/>
          </a:bodyPr>
          <a:lstStyle/>
          <a:p>
            <a:r>
              <a:rPr lang="en-US" dirty="0">
                <a:solidFill>
                  <a:srgbClr val="353535"/>
                </a:solidFill>
                <a:latin typeface="AppleSystemUIFont" charset="0"/>
              </a:rPr>
              <a:t>what is overfitting?  can you explain overfitting? can you give me a definition??  How do you detect overfitting? what is a signal that overfitting is happening? </a:t>
            </a:r>
          </a:p>
          <a:p>
            <a:endParaRPr lang="en-US" dirty="0">
              <a:solidFill>
                <a:srgbClr val="353535"/>
              </a:solidFill>
              <a:latin typeface="AppleSystemUIFont" charset="0"/>
            </a:endParaRPr>
          </a:p>
          <a:p>
            <a:r>
              <a:rPr lang="en-US" dirty="0">
                <a:solidFill>
                  <a:srgbClr val="353535"/>
                </a:solidFill>
                <a:latin typeface="AppleSystemUIFont" charset="0"/>
              </a:rPr>
              <a:t>Choose one regularization (L1, L2, …) and explain in detail how it works??  </a:t>
            </a:r>
          </a:p>
          <a:p>
            <a:r>
              <a:rPr lang="en-US" dirty="0">
                <a:solidFill>
                  <a:srgbClr val="353535"/>
                </a:solidFill>
                <a:latin typeface="AppleSystemUIFont" charset="0"/>
              </a:rPr>
              <a:t>punishment factor????  LOL  where does it kick in? </a:t>
            </a:r>
          </a:p>
          <a:p>
            <a:endParaRPr lang="en-US" dirty="0">
              <a:solidFill>
                <a:srgbClr val="353535"/>
              </a:solidFill>
              <a:latin typeface="AppleSystemUIFont" charset="0"/>
            </a:endParaRPr>
          </a:p>
          <a:p>
            <a:r>
              <a:rPr lang="en-US" dirty="0">
                <a:solidFill>
                  <a:srgbClr val="353535"/>
                </a:solidFill>
                <a:latin typeface="AppleSystemUIFont" charset="0"/>
              </a:rPr>
              <a:t>gradient descend - explain how it works step by step. Do we subtract the </a:t>
            </a:r>
            <a:r>
              <a:rPr lang="en-US" dirty="0" err="1">
                <a:solidFill>
                  <a:srgbClr val="353535"/>
                </a:solidFill>
                <a:latin typeface="AppleSystemUIFont" charset="0"/>
              </a:rPr>
              <a:t>stepszie</a:t>
            </a:r>
            <a:r>
              <a:rPr lang="en-US" dirty="0">
                <a:solidFill>
                  <a:srgbClr val="353535"/>
                </a:solidFill>
                <a:latin typeface="AppleSystemUIFont" charset="0"/>
              </a:rPr>
              <a:t>*gradient from the xyz parameters or do we add </a:t>
            </a:r>
            <a:r>
              <a:rPr lang="en-US" dirty="0" err="1">
                <a:solidFill>
                  <a:srgbClr val="353535"/>
                </a:solidFill>
                <a:latin typeface="AppleSystemUIFont" charset="0"/>
              </a:rPr>
              <a:t>stepszie</a:t>
            </a:r>
            <a:r>
              <a:rPr lang="en-US" dirty="0">
                <a:solidFill>
                  <a:srgbClr val="353535"/>
                </a:solidFill>
                <a:latin typeface="AppleSystemUIFont" charset="0"/>
              </a:rPr>
              <a:t>*gradient????</a:t>
            </a:r>
          </a:p>
          <a:p>
            <a:endParaRPr lang="en-US" dirty="0">
              <a:solidFill>
                <a:srgbClr val="353535"/>
              </a:solidFill>
              <a:latin typeface="AppleSystemUIFont" charset="0"/>
            </a:endParaRPr>
          </a:p>
        </p:txBody>
      </p:sp>
    </p:spTree>
    <p:extLst>
      <p:ext uri="{BB962C8B-B14F-4D97-AF65-F5344CB8AC3E}">
        <p14:creationId xmlns:p14="http://schemas.microsoft.com/office/powerpoint/2010/main" val="18737643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6048" y="341125"/>
            <a:ext cx="5080000" cy="646331"/>
          </a:xfrm>
          <a:prstGeom prst="rect">
            <a:avLst/>
          </a:prstGeom>
        </p:spPr>
        <p:txBody>
          <a:bodyPr>
            <a:spAutoFit/>
          </a:bodyPr>
          <a:lstStyle/>
          <a:p>
            <a:r>
              <a:rPr lang="en-US" smtClean="0"/>
              <a:t>why </a:t>
            </a:r>
            <a:r>
              <a:rPr lang="en-US" dirty="0"/>
              <a:t>is </a:t>
            </a:r>
            <a:r>
              <a:rPr lang="en-US" dirty="0" err="1"/>
              <a:t>underfitting</a:t>
            </a:r>
            <a:r>
              <a:rPr lang="en-US" dirty="0"/>
              <a:t> high bias and overfitting high variance?</a:t>
            </a:r>
          </a:p>
        </p:txBody>
      </p:sp>
      <p:sp>
        <p:nvSpPr>
          <p:cNvPr id="3" name="Rectangle 2"/>
          <p:cNvSpPr/>
          <p:nvPr/>
        </p:nvSpPr>
        <p:spPr>
          <a:xfrm>
            <a:off x="496048" y="1251559"/>
            <a:ext cx="8701741" cy="3693319"/>
          </a:xfrm>
          <a:prstGeom prst="rect">
            <a:avLst/>
          </a:prstGeom>
        </p:spPr>
        <p:txBody>
          <a:bodyPr wrap="square">
            <a:spAutoFit/>
          </a:bodyPr>
          <a:lstStyle/>
          <a:p>
            <a:pPr fontAlgn="base"/>
            <a:r>
              <a:rPr lang="en-US" dirty="0">
                <a:solidFill>
                  <a:srgbClr val="242729"/>
                </a:solidFill>
                <a:latin typeface="inherit" charset="0"/>
              </a:rPr>
              <a:t>They do not exactly mean the same thing, but they are correlated in the following manner</a:t>
            </a:r>
            <a:r>
              <a:rPr lang="en-US" dirty="0" smtClean="0">
                <a:solidFill>
                  <a:srgbClr val="242729"/>
                </a:solidFill>
                <a:latin typeface="inherit" charset="0"/>
              </a:rPr>
              <a:t>:</a:t>
            </a:r>
          </a:p>
          <a:p>
            <a:pPr fontAlgn="base"/>
            <a:endParaRPr lang="en-US" dirty="0">
              <a:solidFill>
                <a:srgbClr val="242729"/>
              </a:solidFill>
              <a:latin typeface="inherit" charset="0"/>
            </a:endParaRPr>
          </a:p>
          <a:p>
            <a:pPr fontAlgn="base">
              <a:buFont typeface="Arial" charset="0"/>
              <a:buChar char="•"/>
            </a:pPr>
            <a:r>
              <a:rPr lang="zh-CN" altLang="en-US" dirty="0" smtClean="0">
                <a:solidFill>
                  <a:srgbClr val="242729"/>
                </a:solidFill>
                <a:latin typeface="inherit" charset="0"/>
              </a:rPr>
              <a:t> </a:t>
            </a:r>
            <a:r>
              <a:rPr lang="en-US" dirty="0" smtClean="0">
                <a:solidFill>
                  <a:srgbClr val="242729"/>
                </a:solidFill>
                <a:latin typeface="inherit" charset="0"/>
              </a:rPr>
              <a:t>Over </a:t>
            </a:r>
            <a:r>
              <a:rPr lang="en-US" dirty="0">
                <a:solidFill>
                  <a:srgbClr val="242729"/>
                </a:solidFill>
                <a:latin typeface="inherit" charset="0"/>
              </a:rPr>
              <a:t>fitting occurs when the model captures the noise and the outliers in the data along with the underlying pattern. These models usually have high variance and low bias. These models are usually complex like Decision Trees, SVM or Neural Networks which are prone to over fitting</a:t>
            </a:r>
            <a:r>
              <a:rPr lang="en-US" dirty="0" smtClean="0">
                <a:solidFill>
                  <a:srgbClr val="242729"/>
                </a:solidFill>
                <a:latin typeface="inherit" charset="0"/>
              </a:rPr>
              <a:t>.</a:t>
            </a:r>
          </a:p>
          <a:p>
            <a:pPr fontAlgn="base">
              <a:buFont typeface="Arial" charset="0"/>
              <a:buChar char="•"/>
            </a:pPr>
            <a:endParaRPr lang="en-US" dirty="0">
              <a:solidFill>
                <a:srgbClr val="242729"/>
              </a:solidFill>
              <a:latin typeface="inherit" charset="0"/>
            </a:endParaRPr>
          </a:p>
          <a:p>
            <a:pPr fontAlgn="base">
              <a:buFont typeface="Arial" charset="0"/>
              <a:buChar char="•"/>
            </a:pPr>
            <a:r>
              <a:rPr lang="zh-CN" altLang="en-US" dirty="0" smtClean="0">
                <a:solidFill>
                  <a:srgbClr val="242729"/>
                </a:solidFill>
                <a:latin typeface="inherit" charset="0"/>
              </a:rPr>
              <a:t> </a:t>
            </a:r>
            <a:r>
              <a:rPr lang="en-US" dirty="0" smtClean="0">
                <a:solidFill>
                  <a:srgbClr val="242729"/>
                </a:solidFill>
                <a:latin typeface="inherit" charset="0"/>
              </a:rPr>
              <a:t>Under </a:t>
            </a:r>
            <a:r>
              <a:rPr lang="en-US" dirty="0">
                <a:solidFill>
                  <a:srgbClr val="242729"/>
                </a:solidFill>
                <a:latin typeface="inherit" charset="0"/>
              </a:rPr>
              <a:t>fitting occurs when the model is unable to capture the underlying pattern of the data. These models usually have a low variance and a high bias. These models are usually simple which are unable to capture the complex patterns in the data like Linear and Logistic Regressions.</a:t>
            </a:r>
          </a:p>
          <a:p>
            <a:pPr fontAlgn="base"/>
            <a:r>
              <a:rPr lang="en-US" dirty="0">
                <a:solidFill>
                  <a:srgbClr val="242729"/>
                </a:solidFill>
                <a:latin typeface="inherit" charset="0"/>
              </a:rPr>
              <a:t/>
            </a:r>
            <a:br>
              <a:rPr lang="en-US" dirty="0">
                <a:solidFill>
                  <a:srgbClr val="242729"/>
                </a:solidFill>
                <a:latin typeface="inherit" charset="0"/>
              </a:rPr>
            </a:br>
            <a:endParaRPr lang="en-US" b="0" i="0" dirty="0">
              <a:solidFill>
                <a:srgbClr val="242729"/>
              </a:solidFill>
              <a:effectLst/>
              <a:latin typeface="inherit" charset="0"/>
            </a:endParaRPr>
          </a:p>
        </p:txBody>
      </p:sp>
      <p:sp>
        <p:nvSpPr>
          <p:cNvPr id="4" name="Rectangle 3"/>
          <p:cNvSpPr/>
          <p:nvPr/>
        </p:nvSpPr>
        <p:spPr>
          <a:xfrm>
            <a:off x="5229411" y="341124"/>
            <a:ext cx="5080000" cy="646331"/>
          </a:xfrm>
          <a:prstGeom prst="rect">
            <a:avLst/>
          </a:prstGeom>
        </p:spPr>
        <p:txBody>
          <a:bodyPr>
            <a:spAutoFit/>
          </a:bodyPr>
          <a:lstStyle/>
          <a:p>
            <a:pPr fontAlgn="base"/>
            <a:r>
              <a:rPr lang="en-US" dirty="0">
                <a:solidFill>
                  <a:srgbClr val="155078"/>
                </a:solidFill>
                <a:latin typeface="inherit" charset="0"/>
                <a:hlinkClick r:id="rId2"/>
              </a:rPr>
              <a:t>Is bias the same as underfitting and variance the same as overfitting?</a:t>
            </a:r>
            <a:endParaRPr lang="en-US" b="1" i="0" dirty="0">
              <a:solidFill>
                <a:srgbClr val="242729"/>
              </a:solidFill>
              <a:effectLst/>
              <a:latin typeface="Arial" charset="0"/>
            </a:endParaRPr>
          </a:p>
        </p:txBody>
      </p:sp>
    </p:spTree>
    <p:extLst>
      <p:ext uri="{BB962C8B-B14F-4D97-AF65-F5344CB8AC3E}">
        <p14:creationId xmlns:p14="http://schemas.microsoft.com/office/powerpoint/2010/main" val="150758396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99" y="145251"/>
            <a:ext cx="7499873" cy="4967321"/>
          </a:xfrm>
          <a:prstGeom prst="rect">
            <a:avLst/>
          </a:prstGeom>
        </p:spPr>
      </p:pic>
    </p:spTree>
    <p:extLst>
      <p:ext uri="{BB962C8B-B14F-4D97-AF65-F5344CB8AC3E}">
        <p14:creationId xmlns:p14="http://schemas.microsoft.com/office/powerpoint/2010/main" val="106298480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
        <p:nvSpPr>
          <p:cNvPr id="3" name="Rectangle 2"/>
          <p:cNvSpPr/>
          <p:nvPr/>
        </p:nvSpPr>
        <p:spPr>
          <a:xfrm>
            <a:off x="528319" y="879879"/>
            <a:ext cx="9121289" cy="923330"/>
          </a:xfrm>
          <a:prstGeom prst="rect">
            <a:avLst/>
          </a:prstGeom>
        </p:spPr>
        <p:txBody>
          <a:bodyPr wrap="square">
            <a:spAutoFit/>
          </a:bodyPr>
          <a:lstStyle/>
          <a:p>
            <a:r>
              <a:rPr lang="en-US" dirty="0">
                <a:solidFill>
                  <a:srgbClr val="333333"/>
                </a:solidFill>
                <a:latin typeface="q_serif" charset="0"/>
              </a:rPr>
              <a:t>Topic coherence is a realistic measure of how good the topics produced by LDA really are.</a:t>
            </a:r>
          </a:p>
          <a:p>
            <a:r>
              <a:rPr lang="en-US" dirty="0">
                <a:solidFill>
                  <a:srgbClr val="333333"/>
                </a:solidFill>
                <a:latin typeface="q_serif" charset="0"/>
              </a:rPr>
              <a:t>You can built multiple models and compute the coherence scores for different number of topics. The model </a:t>
            </a:r>
            <a:r>
              <a:rPr lang="en-US" dirty="0" smtClean="0">
                <a:solidFill>
                  <a:srgbClr val="333333"/>
                </a:solidFill>
                <a:latin typeface="q_serif" charset="0"/>
              </a:rPr>
              <a:t>with </a:t>
            </a:r>
            <a:r>
              <a:rPr lang="en-US" dirty="0">
                <a:solidFill>
                  <a:srgbClr val="333333"/>
                </a:solidFill>
                <a:latin typeface="q_serif" charset="0"/>
              </a:rPr>
              <a:t>the best topic coherence wins.</a:t>
            </a:r>
            <a:endParaRPr lang="en-US" b="0" i="0" dirty="0">
              <a:solidFill>
                <a:srgbClr val="333333"/>
              </a:solidFill>
              <a:effectLst/>
              <a:latin typeface="q_serif"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406" y="1803209"/>
            <a:ext cx="5094493" cy="3520447"/>
          </a:xfrm>
          <a:prstGeom prst="rect">
            <a:avLst/>
          </a:prstGeom>
        </p:spPr>
      </p:pic>
    </p:spTree>
    <p:extLst>
      <p:ext uri="{BB962C8B-B14F-4D97-AF65-F5344CB8AC3E}">
        <p14:creationId xmlns:p14="http://schemas.microsoft.com/office/powerpoint/2010/main" val="104609291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2713" y="3305528"/>
            <a:ext cx="8368254" cy="369332"/>
          </a:xfrm>
          <a:prstGeom prst="rect">
            <a:avLst/>
          </a:prstGeom>
        </p:spPr>
        <p:txBody>
          <a:bodyPr wrap="square">
            <a:spAutoFit/>
          </a:bodyPr>
          <a:lstStyle/>
          <a:p>
            <a:r>
              <a:rPr lang="en-US" dirty="0"/>
              <a:t>http://</a:t>
            </a:r>
            <a:r>
              <a:rPr lang="en-US" dirty="0" err="1"/>
              <a:t>qpleple.com</a:t>
            </a:r>
            <a:r>
              <a:rPr lang="en-US" dirty="0"/>
              <a:t>/topic-coherence-to-evaluate-topic-models/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667" y="702819"/>
            <a:ext cx="9606579" cy="2363865"/>
          </a:xfrm>
          <a:prstGeom prst="rect">
            <a:avLst/>
          </a:prstGeom>
        </p:spPr>
      </p:pic>
      <p:sp>
        <p:nvSpPr>
          <p:cNvPr id="10" name="Rectangle 9"/>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77926812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5553" y="808677"/>
            <a:ext cx="5417073" cy="3689513"/>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457" y="4498190"/>
            <a:ext cx="9127266" cy="1066693"/>
          </a:xfrm>
          <a:prstGeom prst="rect">
            <a:avLst/>
          </a:prstGeom>
        </p:spPr>
      </p:pic>
      <p:sp>
        <p:nvSpPr>
          <p:cNvPr id="4" name="Rectangle 3"/>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1804147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Evaluation: End-of-course Prediction</a:t>
            </a:r>
            <a:endParaRPr lang="en-US" dirty="0"/>
          </a:p>
        </p:txBody>
      </p:sp>
      <p:sp>
        <p:nvSpPr>
          <p:cNvPr id="7" name="Content Placeholder 2"/>
          <p:cNvSpPr>
            <a:spLocks noGrp="1"/>
          </p:cNvSpPr>
          <p:nvPr>
            <p:ph idx="1"/>
          </p:nvPr>
        </p:nvSpPr>
        <p:spPr>
          <a:xfrm>
            <a:off x="1651000" y="1181365"/>
            <a:ext cx="6858000" cy="3771636"/>
          </a:xfrm>
        </p:spPr>
        <p:txBody>
          <a:bodyPr>
            <a:normAutofit/>
          </a:bodyPr>
          <a:lstStyle/>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endParaRPr lang="en-US" sz="1667" dirty="0"/>
          </a:p>
          <a:p>
            <a:pPr marL="666761" lvl="1" indent="-285756">
              <a:buFont typeface="Arial" charset="0"/>
              <a:buChar char="•"/>
            </a:pPr>
            <a:r>
              <a:rPr lang="en-US" sz="1667" dirty="0"/>
              <a:t>Behavioral data (no performance) can be used for prediction. </a:t>
            </a:r>
          </a:p>
          <a:p>
            <a:pPr marL="666761" lvl="1" indent="-285756">
              <a:buFont typeface="Arial" charset="0"/>
              <a:buChar char="•"/>
            </a:pPr>
            <a:r>
              <a:rPr lang="en-US" sz="1667" dirty="0"/>
              <a:t>SLN features are more useful than content features by the end. </a:t>
            </a:r>
          </a:p>
          <a:p>
            <a:pPr marL="0" lvl="1" indent="0">
              <a:lnSpc>
                <a:spcPct val="100000"/>
              </a:lnSpc>
              <a:spcBef>
                <a:spcPts val="0"/>
              </a:spcBef>
              <a:buNone/>
              <a:defRPr/>
            </a:pPr>
            <a:endParaRPr lang="en-US" sz="1667" dirty="0"/>
          </a:p>
        </p:txBody>
      </p:sp>
      <p:sp>
        <p:nvSpPr>
          <p:cNvPr id="4" name="Footer Placeholder 3"/>
          <p:cNvSpPr>
            <a:spLocks noGrp="1"/>
          </p:cNvSpPr>
          <p:nvPr>
            <p:ph type="ftr" sz="quarter" idx="11"/>
          </p:nvPr>
        </p:nvSpPr>
        <p:spPr/>
        <p:txBody>
          <a:bodyPr/>
          <a:lstStyle/>
          <a:p>
            <a:r>
              <a:rPr lang="en-US" smtClean="0"/>
              <a:t>© 2017 Zoomi, Inc. All Rights Reserved </a:t>
            </a:r>
            <a:endParaRPr lang="en-US" dirty="0"/>
          </a:p>
        </p:txBody>
      </p:sp>
      <p:sp>
        <p:nvSpPr>
          <p:cNvPr id="5" name="Slide Number Placeholder 4"/>
          <p:cNvSpPr>
            <a:spLocks noGrp="1"/>
          </p:cNvSpPr>
          <p:nvPr>
            <p:ph type="sldNum" sz="quarter" idx="12"/>
          </p:nvPr>
        </p:nvSpPr>
        <p:spPr/>
        <p:txBody>
          <a:bodyPr/>
          <a:lstStyle/>
          <a:p>
            <a:fld id="{5531F3EE-F5CA-DE48-BD9B-05AF36D0B5C6}" type="slidenum">
              <a:rPr lang="en-US" smtClean="0"/>
              <a:t>9</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3045" y="1422941"/>
            <a:ext cx="5513917" cy="2582333"/>
          </a:xfrm>
          <a:prstGeom prst="rect">
            <a:avLst/>
          </a:prstGeom>
        </p:spPr>
      </p:pic>
    </p:spTree>
    <p:extLst>
      <p:ext uri="{BB962C8B-B14F-4D97-AF65-F5344CB8AC3E}">
        <p14:creationId xmlns:p14="http://schemas.microsoft.com/office/powerpoint/2010/main" val="459215240"/>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5800"/>
            <a:ext cx="10160000" cy="4332126"/>
          </a:xfrm>
          <a:prstGeom prst="rect">
            <a:avLst/>
          </a:prstGeom>
        </p:spPr>
      </p:pic>
      <p:sp>
        <p:nvSpPr>
          <p:cNvPr id="3" name="Rectangle 2"/>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199197523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87400"/>
            <a:ext cx="10160000" cy="4130623"/>
          </a:xfrm>
          <a:prstGeom prst="rect">
            <a:avLst/>
          </a:prstGeom>
        </p:spPr>
      </p:pic>
      <p:sp>
        <p:nvSpPr>
          <p:cNvPr id="3" name="Rectangle 2"/>
          <p:cNvSpPr/>
          <p:nvPr/>
        </p:nvSpPr>
        <p:spPr>
          <a:xfrm>
            <a:off x="184073" y="136729"/>
            <a:ext cx="9465535" cy="369332"/>
          </a:xfrm>
          <a:prstGeom prst="rect">
            <a:avLst/>
          </a:prstGeom>
        </p:spPr>
        <p:txBody>
          <a:bodyPr wrap="square">
            <a:spAutoFit/>
          </a:bodyPr>
          <a:lstStyle/>
          <a:p>
            <a:r>
              <a:rPr lang="en-US" b="1" dirty="0">
                <a:solidFill>
                  <a:srgbClr val="262626"/>
                </a:solidFill>
                <a:latin typeface="q_serif" charset="0"/>
              </a:rPr>
              <a:t>Latent </a:t>
            </a:r>
            <a:r>
              <a:rPr lang="en-US" b="1" dirty="0" err="1">
                <a:solidFill>
                  <a:srgbClr val="262626"/>
                </a:solidFill>
                <a:latin typeface="q_serif" charset="0"/>
              </a:rPr>
              <a:t>Dirichlet</a:t>
            </a:r>
            <a:r>
              <a:rPr lang="en-US" b="1" dirty="0">
                <a:solidFill>
                  <a:srgbClr val="262626"/>
                </a:solidFill>
                <a:latin typeface="q_serif" charset="0"/>
              </a:rPr>
              <a:t> Allocation (LDA): What is the best way to determine </a:t>
            </a:r>
            <a:r>
              <a:rPr lang="en-US" b="1" dirty="0" smtClean="0">
                <a:solidFill>
                  <a:srgbClr val="262626"/>
                </a:solidFill>
                <a:latin typeface="q_serif" charset="0"/>
              </a:rPr>
              <a:t>number </a:t>
            </a:r>
            <a:r>
              <a:rPr lang="en-US" b="1" dirty="0">
                <a:solidFill>
                  <a:srgbClr val="262626"/>
                </a:solidFill>
                <a:latin typeface="q_serif" charset="0"/>
              </a:rPr>
              <a:t>of </a:t>
            </a:r>
            <a:r>
              <a:rPr lang="en-US" b="1" dirty="0" smtClean="0">
                <a:solidFill>
                  <a:srgbClr val="262626"/>
                </a:solidFill>
                <a:latin typeface="q_serif" charset="0"/>
              </a:rPr>
              <a:t>topics?</a:t>
            </a:r>
            <a:endParaRPr lang="en-US" b="1" i="0" dirty="0">
              <a:solidFill>
                <a:srgbClr val="262626"/>
              </a:solidFill>
              <a:effectLst/>
              <a:latin typeface="q_serif" charset="0"/>
            </a:endParaRPr>
          </a:p>
        </p:txBody>
      </p:sp>
    </p:spTree>
    <p:extLst>
      <p:ext uri="{BB962C8B-B14F-4D97-AF65-F5344CB8AC3E}">
        <p14:creationId xmlns:p14="http://schemas.microsoft.com/office/powerpoint/2010/main" val="200523517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1214" y="204396"/>
            <a:ext cx="4138762" cy="461665"/>
          </a:xfrm>
          <a:prstGeom prst="rect">
            <a:avLst/>
          </a:prstGeom>
          <a:noFill/>
        </p:spPr>
        <p:txBody>
          <a:bodyPr wrap="none" rtlCol="0">
            <a:spAutoFit/>
          </a:bodyPr>
          <a:lstStyle/>
          <a:p>
            <a:r>
              <a:rPr lang="en-US" altLang="zh-CN" sz="2400" smtClean="0"/>
              <a:t>P-value and Confidence Interval</a:t>
            </a:r>
            <a:endParaRPr lang="en-US" sz="2400"/>
          </a:p>
        </p:txBody>
      </p:sp>
      <p:sp>
        <p:nvSpPr>
          <p:cNvPr id="3" name="Rectangle 2"/>
          <p:cNvSpPr/>
          <p:nvPr/>
        </p:nvSpPr>
        <p:spPr>
          <a:xfrm>
            <a:off x="301214" y="637265"/>
            <a:ext cx="7885355" cy="584775"/>
          </a:xfrm>
          <a:prstGeom prst="rect">
            <a:avLst/>
          </a:prstGeom>
        </p:spPr>
        <p:txBody>
          <a:bodyPr wrap="square">
            <a:spAutoFit/>
          </a:bodyPr>
          <a:lstStyle/>
          <a:p>
            <a:r>
              <a:rPr lang="zh-CN" altLang="en-US" sz="1600" dirty="0">
                <a:solidFill>
                  <a:srgbClr val="1A1A1A"/>
                </a:solidFill>
                <a:latin typeface="PingFang SC" charset="-122"/>
              </a:rPr>
              <a:t>标准正态分布下，约</a:t>
            </a:r>
            <a:r>
              <a:rPr lang="en-US" altLang="zh-CN" sz="1600" dirty="0">
                <a:solidFill>
                  <a:srgbClr val="1A1A1A"/>
                </a:solidFill>
                <a:latin typeface="PingFang SC" charset="-122"/>
              </a:rPr>
              <a:t>95.5% </a:t>
            </a:r>
            <a:r>
              <a:rPr lang="zh-CN" altLang="en-US" sz="1600" dirty="0">
                <a:solidFill>
                  <a:srgbClr val="1A1A1A"/>
                </a:solidFill>
                <a:latin typeface="PingFang SC" charset="-122"/>
              </a:rPr>
              <a:t>样本落在 </a:t>
            </a:r>
            <a:r>
              <a:rPr lang="en-US" altLang="zh-CN" sz="1600" dirty="0">
                <a:solidFill>
                  <a:srgbClr val="1A1A1A"/>
                </a:solidFill>
                <a:latin typeface="PingFang SC" charset="-122"/>
              </a:rPr>
              <a:t>+/-2 sigma</a:t>
            </a:r>
            <a:r>
              <a:rPr lang="zh-CN" altLang="en-US" sz="1600" dirty="0">
                <a:solidFill>
                  <a:srgbClr val="1A1A1A"/>
                </a:solidFill>
                <a:latin typeface="PingFang SC" charset="-122"/>
              </a:rPr>
              <a:t>区间内。而</a:t>
            </a:r>
            <a:r>
              <a:rPr lang="en-US" altLang="zh-CN" sz="1600" dirty="0">
                <a:solidFill>
                  <a:srgbClr val="1A1A1A"/>
                </a:solidFill>
                <a:latin typeface="PingFang SC" charset="-122"/>
              </a:rPr>
              <a:t>p=0.05</a:t>
            </a:r>
            <a:r>
              <a:rPr lang="zh-CN" altLang="en-US" sz="1600" dirty="0">
                <a:solidFill>
                  <a:srgbClr val="1A1A1A"/>
                </a:solidFill>
                <a:latin typeface="PingFang SC" charset="-122"/>
              </a:rPr>
              <a:t>自身意味着样本统计有</a:t>
            </a:r>
            <a:r>
              <a:rPr lang="en-US" altLang="zh-CN" sz="1600" dirty="0">
                <a:solidFill>
                  <a:srgbClr val="1A1A1A"/>
                </a:solidFill>
                <a:latin typeface="PingFang SC" charset="-122"/>
              </a:rPr>
              <a:t>95%</a:t>
            </a:r>
            <a:r>
              <a:rPr lang="zh-CN" altLang="en-US" sz="1600" dirty="0">
                <a:solidFill>
                  <a:srgbClr val="1A1A1A"/>
                </a:solidFill>
                <a:latin typeface="PingFang SC" charset="-122"/>
              </a:rPr>
              <a:t>的信心拒绝原</a:t>
            </a:r>
            <a:r>
              <a:rPr lang="zh-CN" altLang="en-US" sz="1600" dirty="0" smtClean="0">
                <a:solidFill>
                  <a:srgbClr val="1A1A1A"/>
                </a:solidFill>
                <a:latin typeface="PingFang SC" charset="-122"/>
              </a:rPr>
              <a:t>假设</a:t>
            </a:r>
            <a:r>
              <a:rPr lang="en-US" altLang="zh-CN" sz="1600" dirty="0">
                <a:solidFill>
                  <a:srgbClr val="1A1A1A"/>
                </a:solidFill>
                <a:latin typeface="PingFang SC" charset="-122"/>
              </a:rPr>
              <a:t> </a:t>
            </a:r>
            <a:r>
              <a:rPr lang="en-US" altLang="zh-CN" sz="1600" dirty="0" smtClean="0">
                <a:solidFill>
                  <a:srgbClr val="1A1A1A"/>
                </a:solidFill>
                <a:latin typeface="PingFang SC" charset="-122"/>
              </a:rPr>
              <a:t>(</a:t>
            </a:r>
            <a:r>
              <a:rPr lang="zh-CN" altLang="en-US" sz="1600" dirty="0" smtClean="0"/>
              <a:t>无效</a:t>
            </a:r>
            <a:r>
              <a:rPr lang="zh-CN" altLang="en-US" sz="1600" dirty="0"/>
              <a:t>假设：</a:t>
            </a:r>
            <a:r>
              <a:rPr lang="en-US" altLang="zh-CN" sz="1600" dirty="0"/>
              <a:t>null  </a:t>
            </a:r>
            <a:r>
              <a:rPr lang="en-US" altLang="zh-CN" sz="1600" dirty="0" smtClean="0"/>
              <a:t>hypothesis</a:t>
            </a:r>
            <a:r>
              <a:rPr lang="en-US" altLang="zh-CN" sz="1600" dirty="0" smtClean="0">
                <a:solidFill>
                  <a:srgbClr val="1A1A1A"/>
                </a:solidFill>
                <a:latin typeface="PingFang SC" charset="-122"/>
              </a:rPr>
              <a:t>).</a:t>
            </a:r>
            <a:endParaRPr lang="en-US" sz="1600" dirty="0"/>
          </a:p>
        </p:txBody>
      </p:sp>
      <p:graphicFrame>
        <p:nvGraphicFramePr>
          <p:cNvPr id="4" name="Table 3"/>
          <p:cNvGraphicFramePr>
            <a:graphicFrameLocks noGrp="1"/>
          </p:cNvGraphicFramePr>
          <p:nvPr>
            <p:extLst>
              <p:ext uri="{D42A27DB-BD31-4B8C-83A1-F6EECF244321}">
                <p14:modId xmlns:p14="http://schemas.microsoft.com/office/powerpoint/2010/main" val="1609118267"/>
              </p:ext>
            </p:extLst>
          </p:nvPr>
        </p:nvGraphicFramePr>
        <p:xfrm>
          <a:off x="418801" y="1283655"/>
          <a:ext cx="6207908" cy="1064987"/>
        </p:xfrm>
        <a:graphic>
          <a:graphicData uri="http://schemas.openxmlformats.org/drawingml/2006/table">
            <a:tbl>
              <a:tblPr/>
              <a:tblGrid>
                <a:gridCol w="802242"/>
                <a:gridCol w="1943565"/>
                <a:gridCol w="1495464"/>
                <a:gridCol w="1966637"/>
              </a:tblGrid>
              <a:tr h="267123">
                <a:tc>
                  <a:txBody>
                    <a:bodyPr/>
                    <a:lstStyle/>
                    <a:p>
                      <a:pPr algn="l" latinLnBrk="1"/>
                      <a:endParaRPr lang="en-US" sz="1200" b="0" dirty="0">
                        <a:solidFill>
                          <a:srgbClr val="4F4F4F"/>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endParaRPr lang="en-US" sz="1200" dirty="0"/>
                    </a:p>
                  </a:txBody>
                  <a:tcPr marL="74054" marR="74054" marT="37027" marB="37027">
                    <a:lnL w="12700" cap="flat" cmpd="sng" algn="ctr">
                      <a:solidFill>
                        <a:srgbClr val="E6E6E6"/>
                      </a:solidFill>
                      <a:prstDash val="solid"/>
                      <a:round/>
                      <a:headEnd type="none" w="med" len="med"/>
                      <a:tailEnd type="none" w="med" len="med"/>
                    </a:lnL>
                    <a:lnB w="12700" cap="flat" cmpd="sng" algn="ctr">
                      <a:solidFill>
                        <a:srgbClr val="E6E6E6"/>
                      </a:solidFill>
                      <a:prstDash val="solid"/>
                      <a:round/>
                      <a:headEnd type="none" w="med" len="med"/>
                      <a:tailEnd type="none" w="med" len="med"/>
                    </a:lnB>
                  </a:tcPr>
                </a:tc>
                <a:tc>
                  <a:txBody>
                    <a:bodyPr/>
                    <a:lstStyle/>
                    <a:p>
                      <a:endParaRPr lang="en-US" sz="1200"/>
                    </a:p>
                  </a:txBody>
                  <a:tcPr marL="74054" marR="74054" marT="37027" marB="37027">
                    <a:lnB w="12700" cap="flat" cmpd="sng" algn="ctr">
                      <a:solidFill>
                        <a:srgbClr val="E6E6E6"/>
                      </a:solidFill>
                      <a:prstDash val="solid"/>
                      <a:round/>
                      <a:headEnd type="none" w="med" len="med"/>
                      <a:tailEnd type="none" w="med" len="med"/>
                    </a:lnB>
                  </a:tcPr>
                </a:tc>
                <a:tc>
                  <a:txBody>
                    <a:bodyPr/>
                    <a:lstStyle/>
                    <a:p>
                      <a:endParaRPr lang="en-US" sz="1200"/>
                    </a:p>
                  </a:txBody>
                  <a:tcPr marL="74054" marR="74054" marT="37027" marB="37027">
                    <a:lnB w="12700" cap="flat" cmpd="sng" algn="ctr">
                      <a:solidFill>
                        <a:srgbClr val="E6E6E6"/>
                      </a:solidFill>
                      <a:prstDash val="solid"/>
                      <a:round/>
                      <a:headEnd type="none" w="med" len="med"/>
                      <a:tailEnd type="none" w="med" len="med"/>
                    </a:lnB>
                  </a:tcPr>
                </a:tc>
              </a:tr>
              <a:tr h="199466">
                <a:tc>
                  <a:txBody>
                    <a:bodyPr/>
                    <a:lstStyle/>
                    <a:p>
                      <a:pPr algn="l" latinLnBrk="1"/>
                      <a:r>
                        <a:rPr lang="en-US" altLang="zh-CN" sz="1000" b="0">
                          <a:solidFill>
                            <a:srgbClr val="333333"/>
                          </a:solidFill>
                          <a:effectLst/>
                          <a:latin typeface="宋体" charset="-122"/>
                        </a:rPr>
                        <a:t>P</a:t>
                      </a:r>
                      <a:r>
                        <a:rPr lang="zh-CN" altLang="en-US" sz="1000" b="0">
                          <a:solidFill>
                            <a:srgbClr val="333333"/>
                          </a:solidFill>
                          <a:effectLst/>
                          <a:latin typeface="宋体" charset="-122"/>
                        </a:rPr>
                        <a:t>值</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TW" altLang="en-US" sz="1000" b="0" dirty="0">
                          <a:solidFill>
                            <a:srgbClr val="333333"/>
                          </a:solidFill>
                          <a:effectLst/>
                          <a:latin typeface="宋体" charset="-122"/>
                        </a:rPr>
                        <a:t>碰巧的概率</a:t>
                      </a:r>
                      <a:endParaRPr lang="zh-TW"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对无效假设</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统计意义</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r h="199466">
                <a:tc>
                  <a:txBody>
                    <a:bodyPr/>
                    <a:lstStyle/>
                    <a:p>
                      <a:pPr algn="l" latinLnBrk="1"/>
                      <a:r>
                        <a:rPr lang="mr-IN" sz="1000" b="0">
                          <a:solidFill>
                            <a:srgbClr val="333333"/>
                          </a:solidFill>
                          <a:effectLst/>
                          <a:latin typeface="宋体" charset="-122"/>
                        </a:rPr>
                        <a:t>P&gt;0.05</a:t>
                      </a:r>
                      <a:endParaRPr lang="mr-IN"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碰巧出现的可能性大于</a:t>
                      </a:r>
                      <a:r>
                        <a:rPr lang="en-US" altLang="zh-CN" sz="1000" b="0" dirty="0">
                          <a:solidFill>
                            <a:srgbClr val="333333"/>
                          </a:solidFill>
                          <a:effectLst/>
                          <a:latin typeface="宋体" charset="-122"/>
                        </a:rPr>
                        <a:t>5%</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不能否定无效假设</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a:solidFill>
                            <a:srgbClr val="333333"/>
                          </a:solidFill>
                          <a:effectLst/>
                          <a:latin typeface="宋体" charset="-122"/>
                        </a:rPr>
                        <a:t>两组差别无显著意义</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r h="199466">
                <a:tc>
                  <a:txBody>
                    <a:bodyPr/>
                    <a:lstStyle/>
                    <a:p>
                      <a:pPr algn="l" latinLnBrk="1"/>
                      <a:r>
                        <a:rPr lang="mr-IN" sz="1000" b="0">
                          <a:solidFill>
                            <a:srgbClr val="333333"/>
                          </a:solidFill>
                          <a:effectLst/>
                          <a:latin typeface="宋体" charset="-122"/>
                        </a:rPr>
                        <a:t>P&lt;0.05</a:t>
                      </a:r>
                      <a:endParaRPr lang="mr-IN"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碰巧出现的可能性小于</a:t>
                      </a:r>
                      <a:r>
                        <a:rPr lang="en-US" altLang="zh-CN" sz="1000" b="0">
                          <a:solidFill>
                            <a:srgbClr val="333333"/>
                          </a:solidFill>
                          <a:effectLst/>
                          <a:latin typeface="宋体" charset="-122"/>
                        </a:rPr>
                        <a:t>5%</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可以否定无效假设</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c>
                  <a:txBody>
                    <a:bodyPr/>
                    <a:lstStyle/>
                    <a:p>
                      <a:pPr algn="l" latinLnBrk="1"/>
                      <a:r>
                        <a:rPr lang="zh-CN" altLang="en-US" sz="1000" b="0">
                          <a:solidFill>
                            <a:srgbClr val="333333"/>
                          </a:solidFill>
                          <a:effectLst/>
                          <a:latin typeface="宋体" charset="-122"/>
                        </a:rPr>
                        <a:t>两组差别有显著意义</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FFFFF"/>
                    </a:solidFill>
                  </a:tcPr>
                </a:tc>
              </a:tr>
              <a:tr h="199466">
                <a:tc>
                  <a:txBody>
                    <a:bodyPr/>
                    <a:lstStyle/>
                    <a:p>
                      <a:pPr algn="l" latinLnBrk="1"/>
                      <a:r>
                        <a:rPr lang="mr-IN" sz="1000" b="0">
                          <a:solidFill>
                            <a:srgbClr val="333333"/>
                          </a:solidFill>
                          <a:effectLst/>
                          <a:latin typeface="宋体" charset="-122"/>
                        </a:rPr>
                        <a:t>P &lt;0.01</a:t>
                      </a:r>
                      <a:endParaRPr lang="mr-IN"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碰巧出现的可能性小于</a:t>
                      </a:r>
                      <a:r>
                        <a:rPr lang="en-US" altLang="zh-CN" sz="1000" b="0" dirty="0">
                          <a:solidFill>
                            <a:srgbClr val="333333"/>
                          </a:solidFill>
                          <a:effectLst/>
                          <a:latin typeface="宋体" charset="-122"/>
                        </a:rPr>
                        <a:t>1%</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a:solidFill>
                            <a:srgbClr val="333333"/>
                          </a:solidFill>
                          <a:effectLst/>
                          <a:latin typeface="宋体" charset="-122"/>
                        </a:rPr>
                        <a:t>可以否定无效假设</a:t>
                      </a:r>
                      <a:endParaRPr lang="zh-CN" altLang="en-US" sz="1200" b="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c>
                  <a:txBody>
                    <a:bodyPr/>
                    <a:lstStyle/>
                    <a:p>
                      <a:pPr algn="l" latinLnBrk="1"/>
                      <a:r>
                        <a:rPr lang="zh-CN" altLang="en-US" sz="1000" b="0" dirty="0">
                          <a:solidFill>
                            <a:srgbClr val="333333"/>
                          </a:solidFill>
                          <a:effectLst/>
                          <a:latin typeface="宋体" charset="-122"/>
                        </a:rPr>
                        <a:t>两者差别有非常显著意义</a:t>
                      </a:r>
                      <a:endParaRPr lang="zh-CN" altLang="en-US" sz="1200" b="0" dirty="0">
                        <a:solidFill>
                          <a:srgbClr val="333333"/>
                        </a:solidFill>
                        <a:effectLst/>
                      </a:endParaRPr>
                    </a:p>
                  </a:txBody>
                  <a:tcPr marL="102852" marR="102852" marT="20570" marB="20570" anchor="ctr">
                    <a:lnL w="12700" cap="flat" cmpd="sng" algn="ctr">
                      <a:solidFill>
                        <a:srgbClr val="E6E6E6"/>
                      </a:solidFill>
                      <a:prstDash val="solid"/>
                      <a:round/>
                      <a:headEnd type="none" w="med" len="med"/>
                      <a:tailEnd type="none" w="med" len="med"/>
                    </a:lnL>
                    <a:lnR w="12700" cap="flat" cmpd="sng" algn="ctr">
                      <a:solidFill>
                        <a:srgbClr val="E6E6E6"/>
                      </a:solidFill>
                      <a:prstDash val="solid"/>
                      <a:round/>
                      <a:headEnd type="none" w="med" len="med"/>
                      <a:tailEnd type="none" w="med" len="med"/>
                    </a:lnR>
                    <a:lnT w="12700" cap="flat" cmpd="sng" algn="ctr">
                      <a:solidFill>
                        <a:srgbClr val="E6E6E6"/>
                      </a:solidFill>
                      <a:prstDash val="solid"/>
                      <a:round/>
                      <a:headEnd type="none" w="med" len="med"/>
                      <a:tailEnd type="none" w="med" len="med"/>
                    </a:lnT>
                    <a:lnB w="12700" cap="flat" cmpd="sng" algn="ctr">
                      <a:solidFill>
                        <a:srgbClr val="E6E6E6"/>
                      </a:solidFill>
                      <a:prstDash val="solid"/>
                      <a:round/>
                      <a:headEnd type="none" w="med" len="med"/>
                      <a:tailEnd type="none" w="med" len="med"/>
                    </a:lnB>
                    <a:solidFill>
                      <a:srgbClr val="F7F7F7"/>
                    </a:solidFill>
                  </a:tcPr>
                </a:tc>
              </a:tr>
            </a:tbl>
          </a:graphicData>
        </a:graphic>
      </p:graphicFrame>
      <p:sp>
        <p:nvSpPr>
          <p:cNvPr id="5" name="Rectangle 1"/>
          <p:cNvSpPr>
            <a:spLocks noChangeArrowheads="1"/>
          </p:cNvSpPr>
          <p:nvPr/>
        </p:nvSpPr>
        <p:spPr bwMode="auto">
          <a:xfrm>
            <a:off x="698500" y="2494648"/>
            <a:ext cx="792098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charset="0"/>
              </a:rPr>
              <a:t/>
            </a:r>
            <a:br>
              <a:rPr kumimoji="0" lang="en-US" altLang="en-US" sz="1800" b="0" i="0" u="none" strike="noStrike" cap="none" normalizeH="0" baseline="0">
                <a:ln>
                  <a:noFill/>
                </a:ln>
                <a:solidFill>
                  <a:schemeClr val="tx1"/>
                </a:solidFill>
                <a:effectLst/>
                <a:latin typeface="Arial" charset="0"/>
              </a:rPr>
            </a:br>
            <a:endParaRPr kumimoji="0" lang="en-US" altLang="en-US" sz="1800" b="0" i="0" u="none" strike="noStrike" cap="none" normalizeH="0" baseline="0">
              <a:ln>
                <a:noFill/>
              </a:ln>
              <a:solidFill>
                <a:schemeClr val="tx1"/>
              </a:solidFill>
              <a:effectLst/>
              <a:latin typeface="Arial" charset="0"/>
            </a:endParaRPr>
          </a:p>
        </p:txBody>
      </p:sp>
      <p:sp>
        <p:nvSpPr>
          <p:cNvPr id="7" name="Rectangle 6"/>
          <p:cNvSpPr/>
          <p:nvPr/>
        </p:nvSpPr>
        <p:spPr>
          <a:xfrm>
            <a:off x="418801" y="2497865"/>
            <a:ext cx="7905676" cy="2246769"/>
          </a:xfrm>
          <a:prstGeom prst="rect">
            <a:avLst/>
          </a:prstGeom>
        </p:spPr>
        <p:txBody>
          <a:bodyPr wrap="square">
            <a:spAutoFit/>
          </a:bodyPr>
          <a:lstStyle/>
          <a:p>
            <a:pPr latinLnBrk="1"/>
            <a:r>
              <a:rPr lang="en-US" altLang="zh-CN" sz="1400" b="1" dirty="0">
                <a:solidFill>
                  <a:srgbClr val="333333"/>
                </a:solidFill>
                <a:latin typeface="宋体" charset="-122"/>
              </a:rPr>
              <a:t>P</a:t>
            </a:r>
            <a:r>
              <a:rPr lang="zh-CN" altLang="en-US" sz="1400" b="1" dirty="0">
                <a:solidFill>
                  <a:srgbClr val="333333"/>
                </a:solidFill>
                <a:latin typeface="宋体" charset="-122"/>
              </a:rPr>
              <a:t>值的使用实例</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实验考察一枚硬币是否均已。：</a:t>
            </a:r>
            <a:endParaRPr lang="zh-CN" altLang="en-US" sz="1400" dirty="0">
              <a:solidFill>
                <a:srgbClr val="333333"/>
              </a:solidFill>
              <a:latin typeface="微软雅黑" charset="-122"/>
            </a:endParaRPr>
          </a:p>
          <a:p>
            <a:pPr latinLnBrk="1"/>
            <a:r>
              <a:rPr lang="en-US" altLang="zh-CN" sz="1400" dirty="0">
                <a:solidFill>
                  <a:srgbClr val="333333"/>
                </a:solidFill>
                <a:latin typeface="宋体" charset="-122"/>
              </a:rPr>
              <a:t>P</a:t>
            </a:r>
            <a:r>
              <a:rPr lang="zh-CN" altLang="en-US" sz="1400" dirty="0">
                <a:solidFill>
                  <a:srgbClr val="333333"/>
                </a:solidFill>
                <a:latin typeface="宋体" charset="-122"/>
              </a:rPr>
              <a:t>：硬币是均匀的。</a:t>
            </a:r>
            <a:endParaRPr lang="zh-CN" altLang="en-US" sz="1400" dirty="0">
              <a:solidFill>
                <a:srgbClr val="333333"/>
              </a:solidFill>
              <a:latin typeface="微软雅黑" charset="-122"/>
            </a:endParaRPr>
          </a:p>
          <a:p>
            <a:pPr latinLnBrk="1"/>
            <a:r>
              <a:rPr lang="en-US" altLang="zh-CN" sz="1400" dirty="0">
                <a:solidFill>
                  <a:srgbClr val="333333"/>
                </a:solidFill>
                <a:latin typeface="宋体" charset="-122"/>
              </a:rPr>
              <a:t>Q</a:t>
            </a:r>
            <a:r>
              <a:rPr lang="zh-CN" altLang="en-US" sz="1400" dirty="0">
                <a:solidFill>
                  <a:srgbClr val="333333"/>
                </a:solidFill>
                <a:latin typeface="宋体" charset="-122"/>
              </a:rPr>
              <a:t>：在</a:t>
            </a:r>
            <a:r>
              <a:rPr lang="en-US" altLang="zh-CN" sz="1400" dirty="0">
                <a:solidFill>
                  <a:srgbClr val="333333"/>
                </a:solidFill>
                <a:latin typeface="宋体" charset="-122"/>
              </a:rPr>
              <a:t>100</a:t>
            </a:r>
            <a:r>
              <a:rPr lang="zh-CN" altLang="en-US" sz="1400" dirty="0">
                <a:solidFill>
                  <a:srgbClr val="333333"/>
                </a:solidFill>
                <a:latin typeface="宋体" charset="-122"/>
              </a:rPr>
              <a:t>次投掷中，得到</a:t>
            </a:r>
            <a:r>
              <a:rPr lang="en-US" altLang="zh-CN" sz="1400" dirty="0">
                <a:solidFill>
                  <a:srgbClr val="333333"/>
                </a:solidFill>
                <a:latin typeface="宋体" charset="-122"/>
              </a:rPr>
              <a:t>90</a:t>
            </a:r>
            <a:r>
              <a:rPr lang="zh-CN" altLang="en-US" sz="1400" dirty="0">
                <a:solidFill>
                  <a:srgbClr val="333333"/>
                </a:solidFill>
                <a:latin typeface="宋体" charset="-122"/>
              </a:rPr>
              <a:t>次正面，</a:t>
            </a:r>
            <a:r>
              <a:rPr lang="en-US" altLang="zh-CN" sz="1400" dirty="0">
                <a:solidFill>
                  <a:srgbClr val="333333"/>
                </a:solidFill>
                <a:latin typeface="宋体" charset="-122"/>
              </a:rPr>
              <a:t>10</a:t>
            </a:r>
            <a:r>
              <a:rPr lang="zh-CN" altLang="en-US" sz="1400" dirty="0">
                <a:solidFill>
                  <a:srgbClr val="333333"/>
                </a:solidFill>
                <a:latin typeface="宋体" charset="-122"/>
              </a:rPr>
              <a:t>次反面。</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先说我们想证明什么？显然想证明硬币不均匀，把想证明的当作</a:t>
            </a:r>
            <a:r>
              <a:rPr lang="en-US" altLang="zh-CN" sz="1400" dirty="0">
                <a:solidFill>
                  <a:srgbClr val="333333"/>
                </a:solidFill>
                <a:latin typeface="宋体" charset="-122"/>
              </a:rPr>
              <a:t>Ha</a:t>
            </a:r>
            <a:r>
              <a:rPr lang="zh-CN" altLang="en-US" sz="1400" dirty="0">
                <a:solidFill>
                  <a:srgbClr val="333333"/>
                </a:solidFill>
                <a:latin typeface="宋体" charset="-122"/>
              </a:rPr>
              <a:t>，想证明的反面当作</a:t>
            </a:r>
            <a:r>
              <a:rPr lang="en-US" altLang="zh-CN" sz="1400" dirty="0">
                <a:solidFill>
                  <a:srgbClr val="333333"/>
                </a:solidFill>
                <a:latin typeface="宋体" charset="-122"/>
              </a:rPr>
              <a:t>h0</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在</a:t>
            </a:r>
            <a:r>
              <a:rPr lang="en-US" altLang="zh-CN" sz="1400" dirty="0">
                <a:solidFill>
                  <a:srgbClr val="333333"/>
                </a:solidFill>
                <a:latin typeface="宋体" charset="-122"/>
              </a:rPr>
              <a:t>h0</a:t>
            </a:r>
            <a:r>
              <a:rPr lang="zh-CN" altLang="en-US" sz="1400" dirty="0">
                <a:solidFill>
                  <a:srgbClr val="333333"/>
                </a:solidFill>
                <a:latin typeface="宋体" charset="-122"/>
              </a:rPr>
              <a:t>情况下得到</a:t>
            </a:r>
            <a:r>
              <a:rPr lang="en-US" altLang="zh-CN" sz="1400" dirty="0">
                <a:solidFill>
                  <a:srgbClr val="333333"/>
                </a:solidFill>
                <a:latin typeface="宋体" charset="-122"/>
              </a:rPr>
              <a:t>Q</a:t>
            </a:r>
            <a:r>
              <a:rPr lang="zh-CN" altLang="en-US" sz="1400" dirty="0">
                <a:solidFill>
                  <a:srgbClr val="333333"/>
                </a:solidFill>
                <a:latin typeface="宋体" charset="-122"/>
              </a:rPr>
              <a:t>（或者比</a:t>
            </a:r>
            <a:r>
              <a:rPr lang="en-US" altLang="zh-CN" sz="1400" dirty="0">
                <a:solidFill>
                  <a:srgbClr val="333333"/>
                </a:solidFill>
                <a:latin typeface="宋体" charset="-122"/>
              </a:rPr>
              <a:t>Q</a:t>
            </a:r>
            <a:r>
              <a:rPr lang="zh-CN" altLang="en-US" sz="1400" dirty="0">
                <a:solidFill>
                  <a:srgbClr val="333333"/>
                </a:solidFill>
                <a:latin typeface="宋体" charset="-122"/>
              </a:rPr>
              <a:t>更极端）的概率就是</a:t>
            </a:r>
            <a:r>
              <a:rPr lang="en-US" altLang="zh-CN" sz="1400" dirty="0">
                <a:solidFill>
                  <a:srgbClr val="333333"/>
                </a:solidFill>
                <a:latin typeface="宋体" charset="-122"/>
              </a:rPr>
              <a:t>p-values</a:t>
            </a:r>
            <a:r>
              <a:rPr lang="zh-CN" altLang="en-US" sz="1400" dirty="0">
                <a:solidFill>
                  <a:srgbClr val="333333"/>
                </a:solidFill>
                <a:latin typeface="宋体" charset="-122"/>
              </a:rPr>
              <a:t>，显然</a:t>
            </a:r>
            <a:r>
              <a:rPr lang="en-US" altLang="zh-CN" sz="1400" dirty="0">
                <a:solidFill>
                  <a:srgbClr val="333333"/>
                </a:solidFill>
                <a:latin typeface="宋体" charset="-122"/>
              </a:rPr>
              <a:t>p-value</a:t>
            </a:r>
            <a:r>
              <a:rPr lang="zh-CN" altLang="en-US" sz="1400" dirty="0">
                <a:solidFill>
                  <a:srgbClr val="333333"/>
                </a:solidFill>
                <a:latin typeface="宋体" charset="-122"/>
              </a:rPr>
              <a:t>越小，说明</a:t>
            </a:r>
            <a:r>
              <a:rPr lang="en-US" altLang="zh-CN" sz="1400" dirty="0">
                <a:solidFill>
                  <a:srgbClr val="333333"/>
                </a:solidFill>
                <a:latin typeface="宋体" charset="-122"/>
              </a:rPr>
              <a:t>h0</a:t>
            </a:r>
            <a:r>
              <a:rPr lang="zh-CN" altLang="en-US" sz="1400" dirty="0">
                <a:solidFill>
                  <a:srgbClr val="333333"/>
                </a:solidFill>
                <a:latin typeface="宋体" charset="-122"/>
              </a:rPr>
              <a:t>越“不靠谱”，也就是其反面</a:t>
            </a:r>
            <a:r>
              <a:rPr lang="en-US" altLang="zh-CN" sz="1400" dirty="0">
                <a:solidFill>
                  <a:srgbClr val="333333"/>
                </a:solidFill>
                <a:latin typeface="宋体" charset="-122"/>
              </a:rPr>
              <a:t>ha</a:t>
            </a:r>
            <a:r>
              <a:rPr lang="zh-CN" altLang="en-US" sz="1400" dirty="0">
                <a:solidFill>
                  <a:srgbClr val="333333"/>
                </a:solidFill>
                <a:latin typeface="宋体" charset="-122"/>
              </a:rPr>
              <a:t>（这里就是硬币不均匀）“相对更靠谱”。</a:t>
            </a:r>
            <a:endParaRPr lang="zh-CN" altLang="en-US" sz="1400" dirty="0">
              <a:solidFill>
                <a:srgbClr val="333333"/>
              </a:solidFill>
              <a:latin typeface="微软雅黑" charset="-122"/>
            </a:endParaRPr>
          </a:p>
          <a:p>
            <a:pPr latinLnBrk="1"/>
            <a:r>
              <a:rPr lang="zh-CN" altLang="en-US" sz="1400" dirty="0">
                <a:solidFill>
                  <a:srgbClr val="333333"/>
                </a:solidFill>
                <a:latin typeface="宋体" charset="-122"/>
              </a:rPr>
              <a:t>所以</a:t>
            </a:r>
            <a:r>
              <a:rPr lang="en-US" altLang="zh-CN" sz="1400" dirty="0">
                <a:solidFill>
                  <a:srgbClr val="333333"/>
                </a:solidFill>
                <a:latin typeface="宋体" charset="-122"/>
              </a:rPr>
              <a:t>p-value</a:t>
            </a:r>
            <a:r>
              <a:rPr lang="zh-CN" altLang="en-US" sz="1400" dirty="0">
                <a:solidFill>
                  <a:srgbClr val="333333"/>
                </a:solidFill>
                <a:latin typeface="宋体" charset="-122"/>
              </a:rPr>
              <a:t>检验。思路上更类似“反证法”，但是不是严格逻辑反证，而是概率层面上的反证。通过假设出我们需要证明目标反面的情况。然后从情况推导出</a:t>
            </a:r>
            <a:r>
              <a:rPr lang="en-US" altLang="zh-CN" sz="1400" dirty="0">
                <a:solidFill>
                  <a:srgbClr val="333333"/>
                </a:solidFill>
                <a:latin typeface="宋体" charset="-122"/>
              </a:rPr>
              <a:t>"</a:t>
            </a:r>
            <a:r>
              <a:rPr lang="zh-CN" altLang="en-US" sz="1400" dirty="0">
                <a:solidFill>
                  <a:srgbClr val="333333"/>
                </a:solidFill>
                <a:latin typeface="宋体" charset="-122"/>
              </a:rPr>
              <a:t>出现最终观察现象</a:t>
            </a:r>
            <a:r>
              <a:rPr lang="en-US" altLang="zh-CN" sz="1400" dirty="0">
                <a:solidFill>
                  <a:srgbClr val="333333"/>
                </a:solidFill>
                <a:latin typeface="宋体" charset="-122"/>
              </a:rPr>
              <a:t>"</a:t>
            </a:r>
            <a:r>
              <a:rPr lang="zh-CN" altLang="en-US" sz="1400" dirty="0">
                <a:solidFill>
                  <a:srgbClr val="333333"/>
                </a:solidFill>
                <a:latin typeface="宋体" charset="-122"/>
              </a:rPr>
              <a:t>的概率非常低（</a:t>
            </a:r>
            <a:r>
              <a:rPr lang="en-US" altLang="zh-CN" sz="1400" dirty="0">
                <a:solidFill>
                  <a:srgbClr val="333333"/>
                </a:solidFill>
                <a:latin typeface="宋体" charset="-122"/>
              </a:rPr>
              <a:t>5%</a:t>
            </a:r>
            <a:r>
              <a:rPr lang="zh-CN" altLang="en-US" sz="1400" dirty="0">
                <a:solidFill>
                  <a:srgbClr val="333333"/>
                </a:solidFill>
                <a:latin typeface="宋体" charset="-122"/>
              </a:rPr>
              <a:t>）。就认为我们假设出的那个“证明目标反面的情况”不靠谱。从而证明“证明目标”是</a:t>
            </a:r>
            <a:r>
              <a:rPr lang="en-US" altLang="zh-CN" sz="1400" dirty="0">
                <a:solidFill>
                  <a:srgbClr val="333333"/>
                </a:solidFill>
                <a:latin typeface="宋体" charset="-122"/>
              </a:rPr>
              <a:t>ok</a:t>
            </a:r>
            <a:r>
              <a:rPr lang="zh-CN" altLang="en-US" sz="1400" dirty="0">
                <a:solidFill>
                  <a:srgbClr val="333333"/>
                </a:solidFill>
                <a:latin typeface="宋体" charset="-122"/>
              </a:rPr>
              <a:t>的。</a:t>
            </a:r>
            <a:endParaRPr lang="zh-CN" altLang="en-US" sz="1400" b="0" i="0" dirty="0">
              <a:solidFill>
                <a:srgbClr val="333333"/>
              </a:solidFill>
              <a:effectLst/>
              <a:latin typeface="微软雅黑" charset="-122"/>
            </a:endParaRPr>
          </a:p>
        </p:txBody>
      </p:sp>
      <p:sp>
        <p:nvSpPr>
          <p:cNvPr id="8" name="TextBox 7"/>
          <p:cNvSpPr txBox="1"/>
          <p:nvPr/>
        </p:nvSpPr>
        <p:spPr>
          <a:xfrm>
            <a:off x="6066564" y="2633147"/>
            <a:ext cx="2720296" cy="369332"/>
          </a:xfrm>
          <a:prstGeom prst="rect">
            <a:avLst/>
          </a:prstGeom>
          <a:noFill/>
        </p:spPr>
        <p:txBody>
          <a:bodyPr wrap="none" rtlCol="0">
            <a:spAutoFit/>
          </a:bodyPr>
          <a:lstStyle/>
          <a:p>
            <a:r>
              <a:rPr lang="en-US" dirty="0" smtClean="0">
                <a:solidFill>
                  <a:srgbClr val="FF0000"/>
                </a:solidFill>
              </a:rPr>
              <a:t>P</a:t>
            </a:r>
            <a:r>
              <a:rPr lang="en-US" dirty="0" smtClean="0"/>
              <a:t>-value: </a:t>
            </a:r>
            <a:r>
              <a:rPr lang="zh-CN" altLang="en-US" dirty="0" smtClean="0"/>
              <a:t>碰</a:t>
            </a:r>
            <a:r>
              <a:rPr lang="en-US" altLang="zh-CN" dirty="0" smtClean="0"/>
              <a:t>(</a:t>
            </a:r>
            <a:r>
              <a:rPr lang="en-US" dirty="0" smtClean="0">
                <a:solidFill>
                  <a:srgbClr val="FF0000"/>
                </a:solidFill>
              </a:rPr>
              <a:t>P</a:t>
            </a:r>
            <a:r>
              <a:rPr lang="en-US" dirty="0" smtClean="0"/>
              <a:t>eng)</a:t>
            </a:r>
            <a:r>
              <a:rPr lang="zh-CN" altLang="en-US" dirty="0" smtClean="0"/>
              <a:t>巧的</a:t>
            </a:r>
            <a:r>
              <a:rPr lang="zh-CN" altLang="en-US" dirty="0"/>
              <a:t>概率</a:t>
            </a:r>
            <a:endParaRPr lang="en-US" dirty="0"/>
          </a:p>
        </p:txBody>
      </p:sp>
      <p:sp>
        <p:nvSpPr>
          <p:cNvPr id="9" name="Rectangle 8"/>
          <p:cNvSpPr/>
          <p:nvPr/>
        </p:nvSpPr>
        <p:spPr>
          <a:xfrm>
            <a:off x="418801" y="4893857"/>
            <a:ext cx="8669469" cy="584775"/>
          </a:xfrm>
          <a:prstGeom prst="rect">
            <a:avLst/>
          </a:prstGeom>
        </p:spPr>
        <p:txBody>
          <a:bodyPr wrap="square">
            <a:spAutoFit/>
          </a:bodyPr>
          <a:lstStyle/>
          <a:p>
            <a:r>
              <a:rPr lang="en-US" sz="1600">
                <a:solidFill>
                  <a:srgbClr val="333333"/>
                </a:solidFill>
                <a:latin typeface="Helvetica Neue" charset="0"/>
              </a:rPr>
              <a:t>In technical terms, a P value is the probability of obtaining an effect at least as extreme as the one in your sample data, assuming the truth of the null hypothesis.</a:t>
            </a:r>
            <a:endParaRPr lang="en-US" sz="1600"/>
          </a:p>
        </p:txBody>
      </p:sp>
    </p:spTree>
    <p:extLst>
      <p:ext uri="{BB962C8B-B14F-4D97-AF65-F5344CB8AC3E}">
        <p14:creationId xmlns:p14="http://schemas.microsoft.com/office/powerpoint/2010/main" val="130061495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123" y="75304"/>
            <a:ext cx="6981712" cy="5130000"/>
          </a:xfrm>
          <a:prstGeom prst="rect">
            <a:avLst/>
          </a:prstGeom>
        </p:spPr>
      </p:pic>
    </p:spTree>
    <p:extLst>
      <p:ext uri="{BB962C8B-B14F-4D97-AF65-F5344CB8AC3E}">
        <p14:creationId xmlns:p14="http://schemas.microsoft.com/office/powerpoint/2010/main" val="189080038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923" y="170394"/>
            <a:ext cx="8701743" cy="2031325"/>
          </a:xfrm>
          <a:prstGeom prst="rect">
            <a:avLst/>
          </a:prstGeom>
        </p:spPr>
        <p:txBody>
          <a:bodyPr wrap="square">
            <a:spAutoFit/>
          </a:bodyPr>
          <a:lstStyle/>
          <a:p>
            <a:r>
              <a:rPr lang="en-US" b="1" dirty="0">
                <a:solidFill>
                  <a:srgbClr val="000000"/>
                </a:solidFill>
                <a:latin typeface="Times New Roman" charset="0"/>
              </a:rPr>
              <a:t>The confidence interval</a:t>
            </a:r>
            <a:r>
              <a:rPr lang="en-US" dirty="0">
                <a:solidFill>
                  <a:srgbClr val="000000"/>
                </a:solidFill>
                <a:latin typeface="Times New Roman" charset="0"/>
              </a:rPr>
              <a:t> is a range of values calculated by statistical methods which includes the desired true parameter (for example, the arithmetic mean, the difference between two means, the odds ratio etc.) with a probability defined in advance (coverage probability, confidence probability, or confidence level). The confidence level of 95% is usually selected. </a:t>
            </a:r>
            <a:r>
              <a:rPr lang="en-US" dirty="0">
                <a:solidFill>
                  <a:srgbClr val="FF0000"/>
                </a:solidFill>
                <a:latin typeface="Times New Roman" charset="0"/>
              </a:rPr>
              <a:t>This means that the confidence interval covers the true value in 95 </a:t>
            </a:r>
            <a:r>
              <a:rPr lang="en-US" dirty="0" smtClean="0">
                <a:solidFill>
                  <a:srgbClr val="FF0000"/>
                </a:solidFill>
                <a:latin typeface="Times New Roman" charset="0"/>
              </a:rPr>
              <a:t>out of </a:t>
            </a:r>
            <a:r>
              <a:rPr lang="en-US" dirty="0">
                <a:solidFill>
                  <a:srgbClr val="FF0000"/>
                </a:solidFill>
                <a:latin typeface="Times New Roman" charset="0"/>
              </a:rPr>
              <a:t>100 studies </a:t>
            </a:r>
            <a:r>
              <a:rPr lang="en-US" dirty="0" smtClean="0">
                <a:solidFill>
                  <a:srgbClr val="FF0000"/>
                </a:solidFill>
                <a:latin typeface="Times New Roman" charset="0"/>
              </a:rPr>
              <a:t>performed. </a:t>
            </a:r>
            <a:r>
              <a:rPr lang="en-US" dirty="0">
                <a:solidFill>
                  <a:srgbClr val="000000"/>
                </a:solidFill>
                <a:latin typeface="Times New Roman" charset="0"/>
              </a:rPr>
              <a:t>The advantage of confidence limits in comparison with p-values is that they reflect the results at the level of data measurement</a:t>
            </a:r>
            <a:endParaRPr lang="en-US" dirty="0"/>
          </a:p>
        </p:txBody>
      </p:sp>
      <p:sp>
        <p:nvSpPr>
          <p:cNvPr id="3" name="Rectangle 2"/>
          <p:cNvSpPr/>
          <p:nvPr/>
        </p:nvSpPr>
        <p:spPr>
          <a:xfrm>
            <a:off x="420743" y="2397269"/>
            <a:ext cx="8938410" cy="2523768"/>
          </a:xfrm>
          <a:prstGeom prst="rect">
            <a:avLst/>
          </a:prstGeom>
        </p:spPr>
        <p:txBody>
          <a:bodyPr wrap="square">
            <a:spAutoFit/>
          </a:bodyPr>
          <a:lstStyle/>
          <a:p>
            <a:r>
              <a:rPr lang="en-US" sz="1400" dirty="0">
                <a:solidFill>
                  <a:srgbClr val="333333"/>
                </a:solidFill>
                <a:latin typeface="Helvetica Neue" charset="0"/>
              </a:rPr>
              <a:t>Just as there is a common </a:t>
            </a:r>
            <a:r>
              <a:rPr lang="en-US" sz="1400" dirty="0">
                <a:solidFill>
                  <a:srgbClr val="428BCA"/>
                </a:solidFill>
                <a:latin typeface="Helvetica Neue" charset="0"/>
                <a:hlinkClick r:id="rId2"/>
              </a:rPr>
              <a:t>misconception of how to interpret P values</a:t>
            </a:r>
            <a:r>
              <a:rPr lang="en-US" sz="1400" dirty="0">
                <a:solidFill>
                  <a:srgbClr val="333333"/>
                </a:solidFill>
                <a:latin typeface="Helvetica Neue" charset="0"/>
              </a:rPr>
              <a:t>, there’s a common misconception of how to interpret confidence intervals. In this case, the confidence level is</a:t>
            </a:r>
            <a:r>
              <a:rPr lang="en-US" sz="1400" i="1" dirty="0">
                <a:solidFill>
                  <a:srgbClr val="333333"/>
                </a:solidFill>
                <a:latin typeface="Helvetica Neue" charset="0"/>
              </a:rPr>
              <a:t> </a:t>
            </a:r>
            <a:r>
              <a:rPr lang="en-US" sz="1400" b="1" i="1" dirty="0">
                <a:solidFill>
                  <a:srgbClr val="333333"/>
                </a:solidFill>
                <a:latin typeface="Helvetica Neue" charset="0"/>
              </a:rPr>
              <a:t>not </a:t>
            </a:r>
            <a:r>
              <a:rPr lang="en-US" sz="1400" dirty="0">
                <a:solidFill>
                  <a:srgbClr val="333333"/>
                </a:solidFill>
                <a:latin typeface="Helvetica Neue" charset="0"/>
              </a:rPr>
              <a:t>the probability that a specific confidence interval contains the population parameter.</a:t>
            </a:r>
          </a:p>
          <a:p>
            <a:r>
              <a:rPr lang="en-US" sz="1400" dirty="0">
                <a:solidFill>
                  <a:srgbClr val="333333"/>
                </a:solidFill>
                <a:latin typeface="Helvetica Neue" charset="0"/>
              </a:rPr>
              <a:t>The confidence level represents the theoretical ability of the analysis to produce accurate intervals if you are able to assess </a:t>
            </a:r>
            <a:r>
              <a:rPr lang="en-US" sz="1400" i="1" dirty="0">
                <a:solidFill>
                  <a:srgbClr val="333333"/>
                </a:solidFill>
                <a:latin typeface="Helvetica Neue" charset="0"/>
              </a:rPr>
              <a:t>many intervals</a:t>
            </a:r>
            <a:r>
              <a:rPr lang="en-US" sz="1400" dirty="0">
                <a:solidFill>
                  <a:srgbClr val="333333"/>
                </a:solidFill>
                <a:latin typeface="Helvetica Neue" charset="0"/>
              </a:rPr>
              <a:t> and you know the value of the population parameter. For a </a:t>
            </a:r>
            <a:r>
              <a:rPr lang="en-US" sz="1400" i="1" dirty="0">
                <a:solidFill>
                  <a:srgbClr val="333333"/>
                </a:solidFill>
                <a:latin typeface="Helvetica Neue" charset="0"/>
              </a:rPr>
              <a:t>specific</a:t>
            </a:r>
            <a:r>
              <a:rPr lang="en-US" sz="1400" dirty="0">
                <a:solidFill>
                  <a:srgbClr val="333333"/>
                </a:solidFill>
                <a:latin typeface="Helvetica Neue" charset="0"/>
              </a:rPr>
              <a:t> confidence interval from one study, the interval either contains the population value or it does not—there’s no room for probabilities other than 0 or 1. And you can't choose between these two possibilities because you don’t know the value of the population parameter</a:t>
            </a:r>
            <a:r>
              <a:rPr lang="en-US" sz="1400" dirty="0" smtClean="0">
                <a:solidFill>
                  <a:srgbClr val="333333"/>
                </a:solidFill>
                <a:latin typeface="Helvetica Neue" charset="0"/>
              </a:rPr>
              <a:t>.</a:t>
            </a:r>
          </a:p>
          <a:p>
            <a:endParaRPr lang="en-US" sz="1400" dirty="0">
              <a:solidFill>
                <a:srgbClr val="333333"/>
              </a:solidFill>
              <a:latin typeface="Helvetica Neue" charset="0"/>
            </a:endParaRPr>
          </a:p>
          <a:p>
            <a:r>
              <a:rPr lang="en-US" sz="1400" dirty="0">
                <a:solidFill>
                  <a:srgbClr val="333333"/>
                </a:solidFill>
                <a:latin typeface="Helvetica Neue" charset="0"/>
              </a:rPr>
              <a:t>"The parameter is an unknown constant and no probability statement concerning its value may be made." </a:t>
            </a:r>
            <a:endParaRPr lang="en-US" sz="1400" dirty="0" smtClean="0">
              <a:solidFill>
                <a:srgbClr val="333333"/>
              </a:solidFill>
              <a:latin typeface="Helvetica Neue" charset="0"/>
            </a:endParaRPr>
          </a:p>
          <a:p>
            <a:r>
              <a:rPr lang="en-US" sz="1400" i="1" dirty="0"/>
              <a:t>—Jerzy </a:t>
            </a:r>
            <a:r>
              <a:rPr lang="en-US" sz="1400" i="1" dirty="0" err="1"/>
              <a:t>Neyman</a:t>
            </a:r>
            <a:r>
              <a:rPr lang="en-US" sz="1400" i="1" dirty="0"/>
              <a:t>, original developer of confidence intervals.</a:t>
            </a:r>
            <a:endParaRPr lang="en-US" sz="1400" b="0" i="0" dirty="0">
              <a:solidFill>
                <a:srgbClr val="333333"/>
              </a:solidFill>
              <a:effectLst/>
              <a:latin typeface="Helvetica Neue" charset="0"/>
            </a:endParaRPr>
          </a:p>
        </p:txBody>
      </p:sp>
    </p:spTree>
    <p:extLst>
      <p:ext uri="{BB962C8B-B14F-4D97-AF65-F5344CB8AC3E}">
        <p14:creationId xmlns:p14="http://schemas.microsoft.com/office/powerpoint/2010/main" val="184202671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911" y="140298"/>
            <a:ext cx="7531996" cy="911306"/>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911" y="1051604"/>
            <a:ext cx="7079129" cy="1383278"/>
          </a:xfrm>
          <a:prstGeom prst="rect">
            <a:avLst/>
          </a:prstGeom>
        </p:spPr>
      </p:pic>
    </p:spTree>
    <p:extLst>
      <p:ext uri="{BB962C8B-B14F-4D97-AF65-F5344CB8AC3E}">
        <p14:creationId xmlns:p14="http://schemas.microsoft.com/office/powerpoint/2010/main" val="99926177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4075" y="122257"/>
            <a:ext cx="9734476" cy="4760278"/>
          </a:xfrm>
          <a:prstGeom prst="rect">
            <a:avLst/>
          </a:prstGeom>
        </p:spPr>
        <p:txBody>
          <a:bodyPr wrap="square">
            <a:spAutoFit/>
          </a:bodyPr>
          <a:lstStyle/>
          <a:p>
            <a:endParaRPr lang="en-US" sz="1400" dirty="0">
              <a:solidFill>
                <a:srgbClr val="222222"/>
              </a:solidFill>
              <a:latin typeface="Arial" charset="0"/>
            </a:endParaRPr>
          </a:p>
          <a:p>
            <a:r>
              <a:rPr lang="en-US" sz="1400" dirty="0" smtClean="0">
                <a:solidFill>
                  <a:srgbClr val="222222"/>
                </a:solidFill>
                <a:latin typeface="Arial" charset="0"/>
              </a:rPr>
              <a:t>A </a:t>
            </a:r>
            <a:r>
              <a:rPr lang="en-US" sz="1400" dirty="0">
                <a:solidFill>
                  <a:srgbClr val="222222"/>
                </a:solidFill>
                <a:latin typeface="Arial" charset="0"/>
              </a:rPr>
              <a:t>95% confidence interval does not mean that for a given realized interval there is a 95% probability that the population parameter lies within the interval (i.e., a 95% probability that the interval covers the population parameter</a:t>
            </a:r>
            <a:r>
              <a:rPr lang="en-US" sz="1400" dirty="0" smtClean="0">
                <a:solidFill>
                  <a:srgbClr val="222222"/>
                </a:solidFill>
                <a:latin typeface="Arial" charset="0"/>
              </a:rPr>
              <a:t>).</a:t>
            </a:r>
            <a:r>
              <a:rPr lang="en-US" sz="1400" baseline="30000" dirty="0">
                <a:solidFill>
                  <a:srgbClr val="0B0080"/>
                </a:solidFill>
                <a:latin typeface="Arial" charset="0"/>
              </a:rPr>
              <a:t> </a:t>
            </a:r>
            <a:r>
              <a:rPr lang="en-US" sz="1400" b="1" dirty="0" smtClean="0">
                <a:solidFill>
                  <a:srgbClr val="222222"/>
                </a:solidFill>
                <a:latin typeface="Arial" charset="0"/>
              </a:rPr>
              <a:t>Once </a:t>
            </a:r>
            <a:r>
              <a:rPr lang="en-US" sz="1400" b="1" dirty="0">
                <a:solidFill>
                  <a:srgbClr val="222222"/>
                </a:solidFill>
                <a:latin typeface="Arial" charset="0"/>
              </a:rPr>
              <a:t>an experiment is done and an interval calculated, this interval either covers the parameter value or it does not; it is no longer a matter of probability. </a:t>
            </a:r>
            <a:r>
              <a:rPr lang="en-US" sz="1400" dirty="0">
                <a:solidFill>
                  <a:srgbClr val="222222"/>
                </a:solidFill>
                <a:latin typeface="Arial" charset="0"/>
              </a:rPr>
              <a:t>The 95% probability relates to the </a:t>
            </a:r>
            <a:r>
              <a:rPr lang="en-US" sz="1400" dirty="0">
                <a:solidFill>
                  <a:srgbClr val="FF0000"/>
                </a:solidFill>
                <a:latin typeface="Arial" charset="0"/>
              </a:rPr>
              <a:t>reliability of the estimation procedure</a:t>
            </a:r>
            <a:r>
              <a:rPr lang="en-US" sz="1400" dirty="0">
                <a:solidFill>
                  <a:srgbClr val="222222"/>
                </a:solidFill>
                <a:latin typeface="Arial" charset="0"/>
              </a:rPr>
              <a:t>, not to a specific calculated interval</a:t>
            </a:r>
            <a:r>
              <a:rPr lang="en-US" sz="1400" dirty="0" smtClean="0">
                <a:solidFill>
                  <a:srgbClr val="222222"/>
                </a:solidFill>
                <a:latin typeface="Arial" charset="0"/>
              </a:rPr>
              <a:t>.</a:t>
            </a:r>
            <a:endParaRPr lang="en-US" sz="1400" baseline="30000" dirty="0">
              <a:solidFill>
                <a:srgbClr val="0B0080"/>
              </a:solidFill>
              <a:latin typeface="Arial" charset="0"/>
            </a:endParaRPr>
          </a:p>
          <a:p>
            <a:endParaRPr lang="en-US" sz="1400" dirty="0" smtClean="0">
              <a:solidFill>
                <a:srgbClr val="222222"/>
              </a:solidFill>
              <a:latin typeface="Arial" charset="0"/>
            </a:endParaRPr>
          </a:p>
          <a:p>
            <a:r>
              <a:rPr lang="en-US" sz="1400" dirty="0">
                <a:solidFill>
                  <a:srgbClr val="222222"/>
                </a:solidFill>
                <a:latin typeface="Arial" charset="0"/>
              </a:rPr>
              <a:t>	</a:t>
            </a:r>
            <a:r>
              <a:rPr lang="en-US" sz="1400" dirty="0" err="1" smtClean="0">
                <a:solidFill>
                  <a:srgbClr val="222222"/>
                </a:solidFill>
                <a:latin typeface="Arial" charset="0"/>
              </a:rPr>
              <a:t>Neyman</a:t>
            </a:r>
            <a:r>
              <a:rPr lang="en-US" sz="1400" dirty="0" smtClean="0">
                <a:solidFill>
                  <a:srgbClr val="222222"/>
                </a:solidFill>
                <a:latin typeface="Arial" charset="0"/>
              </a:rPr>
              <a:t> </a:t>
            </a:r>
            <a:r>
              <a:rPr lang="en-US" sz="1400" dirty="0">
                <a:solidFill>
                  <a:srgbClr val="222222"/>
                </a:solidFill>
                <a:latin typeface="Arial" charset="0"/>
              </a:rPr>
              <a:t>himself (the original proponent of confidence intervals) made this point in his original paper</a:t>
            </a:r>
            <a:r>
              <a:rPr lang="en-US" sz="1400" dirty="0" smtClean="0">
                <a:solidFill>
                  <a:srgbClr val="222222"/>
                </a:solidFill>
                <a:latin typeface="Arial" charset="0"/>
              </a:rPr>
              <a:t>:</a:t>
            </a:r>
          </a:p>
          <a:p>
            <a:endParaRPr lang="en-US" sz="1400" baseline="30000" dirty="0">
              <a:solidFill>
                <a:srgbClr val="0B0080"/>
              </a:solidFill>
              <a:latin typeface="Arial" charset="0"/>
            </a:endParaRPr>
          </a:p>
          <a:p>
            <a:r>
              <a:rPr lang="en-US" sz="1400" baseline="30000" dirty="0" smtClean="0">
                <a:solidFill>
                  <a:srgbClr val="0B0080"/>
                </a:solidFill>
                <a:latin typeface="Arial" charset="0"/>
              </a:rPr>
              <a:t>	</a:t>
            </a:r>
            <a:r>
              <a:rPr lang="en-US" sz="1400" dirty="0" smtClean="0">
                <a:solidFill>
                  <a:srgbClr val="222222"/>
                </a:solidFill>
                <a:latin typeface="Arial" charset="0"/>
              </a:rPr>
              <a:t>"It </a:t>
            </a:r>
            <a:r>
              <a:rPr lang="en-US" sz="1400" dirty="0">
                <a:solidFill>
                  <a:srgbClr val="222222"/>
                </a:solidFill>
                <a:latin typeface="Arial" charset="0"/>
              </a:rPr>
              <a:t>will be noticed that in the above description, the probability statements refer to the problems of estimation with which the statistician will be concerned in the future. In fact, I have repeatedly stated that the frequency of correct results will tend to </a:t>
            </a:r>
            <a:r>
              <a:rPr lang="en-US" sz="1400" i="1" dirty="0">
                <a:solidFill>
                  <a:srgbClr val="222222"/>
                </a:solidFill>
                <a:latin typeface="Arial" charset="0"/>
              </a:rPr>
              <a:t>α</a:t>
            </a:r>
            <a:r>
              <a:rPr lang="en-US" sz="1400" dirty="0">
                <a:solidFill>
                  <a:srgbClr val="222222"/>
                </a:solidFill>
                <a:latin typeface="Arial" charset="0"/>
              </a:rPr>
              <a:t>. Consider now the case when a sample is already drawn, and the calculations have given [particular limits]. Can we say that in this particular case the probability of the true value [falling between these limits] is equal to </a:t>
            </a:r>
            <a:r>
              <a:rPr lang="en-US" sz="1400" i="1" dirty="0">
                <a:solidFill>
                  <a:srgbClr val="222222"/>
                </a:solidFill>
                <a:latin typeface="Arial" charset="0"/>
              </a:rPr>
              <a:t>α</a:t>
            </a:r>
            <a:r>
              <a:rPr lang="en-US" sz="1400" dirty="0">
                <a:solidFill>
                  <a:srgbClr val="222222"/>
                </a:solidFill>
                <a:latin typeface="Arial" charset="0"/>
              </a:rPr>
              <a:t>? The answer is obviously in the negative. The parameter is an unknown constant, and no probability statement concerning its value may be made..."</a:t>
            </a:r>
          </a:p>
          <a:p>
            <a:endParaRPr lang="en-US" sz="1400" dirty="0"/>
          </a:p>
          <a:p>
            <a:endParaRPr lang="en-US" sz="1400" dirty="0"/>
          </a:p>
          <a:p>
            <a:pPr>
              <a:buFont typeface="Arial" charset="0"/>
              <a:buChar char="•"/>
            </a:pPr>
            <a:r>
              <a:rPr lang="en-US" sz="1400" dirty="0">
                <a:solidFill>
                  <a:srgbClr val="222222"/>
                </a:solidFill>
                <a:latin typeface="Arial" charset="0"/>
              </a:rPr>
              <a:t>A 95% confidence interval does not mean that 95% of the sample data lie within the interval.</a:t>
            </a:r>
          </a:p>
          <a:p>
            <a:pPr>
              <a:buFont typeface="Arial" charset="0"/>
              <a:buChar char="•"/>
            </a:pPr>
            <a:r>
              <a:rPr lang="en-US" sz="1400" dirty="0">
                <a:solidFill>
                  <a:srgbClr val="222222"/>
                </a:solidFill>
                <a:latin typeface="Arial" charset="0"/>
              </a:rPr>
              <a:t>A confidence interval is not a definitive range of plausible values for the sample parameter, though it may be understood as an estimate of plausible values for the population parameter.</a:t>
            </a:r>
          </a:p>
          <a:p>
            <a:pPr>
              <a:buFont typeface="Arial" charset="0"/>
              <a:buChar char="•"/>
            </a:pPr>
            <a:r>
              <a:rPr lang="en-US" sz="1400" dirty="0">
                <a:solidFill>
                  <a:srgbClr val="222222"/>
                </a:solidFill>
                <a:latin typeface="Arial" charset="0"/>
              </a:rPr>
              <a:t>A particular confidence interval of 95% calculated from an experiment does not mean that there is a 95% probability of a sample parameter from a repeat of the experiment falling within this interval.</a:t>
            </a:r>
            <a:endParaRPr lang="en-US" sz="1400" b="0" i="0" dirty="0">
              <a:solidFill>
                <a:srgbClr val="222222"/>
              </a:solidFill>
              <a:effectLst/>
              <a:latin typeface="Arial" charset="0"/>
            </a:endParaRPr>
          </a:p>
        </p:txBody>
      </p:sp>
    </p:spTree>
    <p:extLst>
      <p:ext uri="{BB962C8B-B14F-4D97-AF65-F5344CB8AC3E}">
        <p14:creationId xmlns:p14="http://schemas.microsoft.com/office/powerpoint/2010/main" val="11623817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849" y="118333"/>
            <a:ext cx="8849452" cy="4776395"/>
          </a:xfrm>
          <a:prstGeom prst="rect">
            <a:avLst/>
          </a:prstGeom>
        </p:spPr>
      </p:pic>
    </p:spTree>
    <p:extLst>
      <p:ext uri="{BB962C8B-B14F-4D97-AF65-F5344CB8AC3E}">
        <p14:creationId xmlns:p14="http://schemas.microsoft.com/office/powerpoint/2010/main" val="155235529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311500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33526" y="372139"/>
            <a:ext cx="2378728" cy="369332"/>
          </a:xfrm>
          <a:prstGeom prst="rect">
            <a:avLst/>
          </a:prstGeom>
          <a:noFill/>
        </p:spPr>
        <p:txBody>
          <a:bodyPr wrap="none" rtlCol="0">
            <a:spAutoFit/>
          </a:bodyPr>
          <a:lstStyle/>
          <a:p>
            <a:r>
              <a:rPr lang="en-US" dirty="0"/>
              <a:t>Fast  Hartley Transform </a:t>
            </a:r>
          </a:p>
        </p:txBody>
      </p:sp>
    </p:spTree>
    <p:extLst>
      <p:ext uri="{BB962C8B-B14F-4D97-AF65-F5344CB8AC3E}">
        <p14:creationId xmlns:p14="http://schemas.microsoft.com/office/powerpoint/2010/main" val="12133554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89180</TotalTime>
  <Words>6535</Words>
  <Application>Microsoft Macintosh PowerPoint</Application>
  <PresentationFormat>Custom</PresentationFormat>
  <Paragraphs>904</Paragraphs>
  <Slides>101</Slides>
  <Notes>19</Notes>
  <HiddenSlides>0</HiddenSlides>
  <MMClips>0</MMClips>
  <ScaleCrop>false</ScaleCrop>
  <HeadingPairs>
    <vt:vector size="6" baseType="variant">
      <vt:variant>
        <vt:lpstr>Fonts Used</vt:lpstr>
      </vt:variant>
      <vt:variant>
        <vt:i4>28</vt:i4>
      </vt:variant>
      <vt:variant>
        <vt:lpstr>Theme</vt:lpstr>
      </vt:variant>
      <vt:variant>
        <vt:i4>1</vt:i4>
      </vt:variant>
      <vt:variant>
        <vt:lpstr>Slide Titles</vt:lpstr>
      </vt:variant>
      <vt:variant>
        <vt:i4>101</vt:i4>
      </vt:variant>
    </vt:vector>
  </HeadingPairs>
  <TitlesOfParts>
    <vt:vector size="130" baseType="lpstr">
      <vt:lpstr>-apple-system</vt:lpstr>
      <vt:lpstr>-webkit-standard</vt:lpstr>
      <vt:lpstr>AppleSystemUIFont</vt:lpstr>
      <vt:lpstr>Calibri</vt:lpstr>
      <vt:lpstr>Calibri Light</vt:lpstr>
      <vt:lpstr>CMBX12</vt:lpstr>
      <vt:lpstr>CMR12</vt:lpstr>
      <vt:lpstr>Courier New</vt:lpstr>
      <vt:lpstr>DengXian</vt:lpstr>
      <vt:lpstr>Georgia</vt:lpstr>
      <vt:lpstr>Helvetica</vt:lpstr>
      <vt:lpstr>Helvetica Neue</vt:lpstr>
      <vt:lpstr>inherit</vt:lpstr>
      <vt:lpstr>Mangal</vt:lpstr>
      <vt:lpstr>medium-content-sans-serif-font</vt:lpstr>
      <vt:lpstr>Microsoft Yahei</vt:lpstr>
      <vt:lpstr>PingFang SC</vt:lpstr>
      <vt:lpstr>q_serif</vt:lpstr>
      <vt:lpstr>STIXGeneral-Italic</vt:lpstr>
      <vt:lpstr>STIXGeneral-Regular</vt:lpstr>
      <vt:lpstr>Times New Roman</vt:lpstr>
      <vt:lpstr>Verdana</vt:lpstr>
      <vt:lpstr>Wingdings</vt:lpstr>
      <vt:lpstr>宋体</vt:lpstr>
      <vt:lpstr>微软雅黑</vt:lpstr>
      <vt:lpstr>新細明體</vt:lpstr>
      <vt:lpstr>Arial</vt:lpstr>
      <vt:lpstr>Arial</vt:lpstr>
      <vt:lpstr>Office Theme</vt:lpstr>
      <vt:lpstr>PowerPoint Presentation</vt:lpstr>
      <vt:lpstr>PowerPoint Presentation</vt:lpstr>
      <vt:lpstr>PowerPoint Presentation</vt:lpstr>
      <vt:lpstr>Our Methodology</vt:lpstr>
      <vt:lpstr>Feature Engineering</vt:lpstr>
      <vt:lpstr>PowerPoint Presentation</vt:lpstr>
      <vt:lpstr>Prediction &amp; Evaluation</vt:lpstr>
      <vt:lpstr>Dataset and Implementation</vt:lpstr>
      <vt:lpstr>Evaluation: End-of-course Prediction</vt:lpstr>
      <vt:lpstr>Day-by-day Prediction</vt:lpstr>
      <vt:lpstr>Feature-type Comparison</vt:lpstr>
      <vt:lpstr>PowerPoint Presentation</vt:lpstr>
      <vt:lpstr>Social Learning Networks (NM)</vt:lpstr>
      <vt:lpstr>Social Learning Networks (NM)</vt:lpstr>
      <vt:lpstr>PowerPoint Presentation</vt:lpstr>
      <vt:lpstr>PowerPoint Presentation</vt:lpstr>
      <vt:lpstr>PowerPoint Presentation</vt:lpstr>
      <vt:lpstr>Social Learning Networks (NM)</vt:lpstr>
      <vt:lpstr>Engagement as a Predictor (SL)</vt:lpstr>
      <vt:lpstr>Motifs as Predictors (SL)</vt:lpstr>
      <vt:lpstr>Regression – Implementation</vt:lpstr>
      <vt:lpstr>Regression – An Example</vt:lpstr>
      <vt:lpstr>Regression – Confidence Level</vt:lpstr>
      <vt:lpstr>Regression – Interaction Between Features</vt:lpstr>
      <vt:lpstr>Regression - Continued</vt:lpstr>
      <vt:lpstr>Identifying Behavioral Motifs (SPM)</vt:lpstr>
      <vt:lpstr>Identifying Behavioral Motifs (SPM)</vt:lpstr>
      <vt:lpstr>Identifying Behavioral Motifs (SPM)</vt:lpstr>
      <vt:lpstr>Behavior-Based Outcome Prediction</vt:lpstr>
      <vt:lpstr>Behavior for Content Analytics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profolio</dc:title>
  <dc:creator>Da Cao</dc:creator>
  <cp:lastModifiedBy>Da Cao</cp:lastModifiedBy>
  <cp:revision>180</cp:revision>
  <dcterms:created xsi:type="dcterms:W3CDTF">2018-03-15T14:40:10Z</dcterms:created>
  <dcterms:modified xsi:type="dcterms:W3CDTF">2018-06-26T04:35:22Z</dcterms:modified>
</cp:coreProperties>
</file>

<file path=docProps/thumbnail.jpeg>
</file>